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7" r:id="rId1"/>
  </p:sldMasterIdLst>
  <p:sldIdLst>
    <p:sldId id="256" r:id="rId2"/>
    <p:sldId id="257" r:id="rId3"/>
    <p:sldId id="258" r:id="rId4"/>
    <p:sldId id="259" r:id="rId5"/>
    <p:sldId id="260" r:id="rId6"/>
    <p:sldId id="261" r:id="rId7"/>
    <p:sldId id="262" r:id="rId8"/>
    <p:sldId id="264" r:id="rId9"/>
    <p:sldId id="286"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7" r:id="rId30"/>
    <p:sldId id="288" r:id="rId31"/>
    <p:sldId id="284" r:id="rId32"/>
    <p:sldId id="285"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E924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C7E0CE7-77F5-4CD8-BF66-48829CA8B320}" v="12" dt="2022-06-01T10:04:15.816"/>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6" d="100"/>
          <a:sy n="66" d="100"/>
        </p:scale>
        <p:origin x="48" y="24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8F72BA41-EC5B-4197-BCC8-0FD2E523CD7A}" type="datetimeFigureOut">
              <a:rPr lang="en-US" smtClean="0"/>
              <a:pPr/>
              <a:t>6/8/2022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BE15108C-154A-4A5A-9C05-91A49A422BA7}" type="slidenum">
              <a:rPr lang="en-US" smtClean="0"/>
              <a:pPr/>
              <a:t>‹Nº›</a:t>
            </a:fld>
            <a:endParaRPr lang="en-US" dirty="0"/>
          </a:p>
        </p:txBody>
      </p:sp>
    </p:spTree>
    <p:extLst>
      <p:ext uri="{BB962C8B-B14F-4D97-AF65-F5344CB8AC3E}">
        <p14:creationId xmlns:p14="http://schemas.microsoft.com/office/powerpoint/2010/main" val="41753701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8F72BA41-EC5B-4197-BCC8-0FD2E523CD7A}" type="datetimeFigureOut">
              <a:rPr lang="en-US" smtClean="0"/>
              <a:pPr/>
              <a:t>6/8/2022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E15108C-154A-4A5A-9C05-91A49A422BA7}" type="slidenum">
              <a:rPr lang="en-US" smtClean="0"/>
              <a:pPr/>
              <a:t>‹Nº›</a:t>
            </a:fld>
            <a:endParaRPr lang="en-US" dirty="0"/>
          </a:p>
        </p:txBody>
      </p:sp>
    </p:spTree>
    <p:extLst>
      <p:ext uri="{BB962C8B-B14F-4D97-AF65-F5344CB8AC3E}">
        <p14:creationId xmlns:p14="http://schemas.microsoft.com/office/powerpoint/2010/main" val="27275760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8F72BA41-EC5B-4197-BCC8-0FD2E523CD7A}" type="datetimeFigureOut">
              <a:rPr lang="en-US" smtClean="0"/>
              <a:pPr/>
              <a:t>6/8/2022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E15108C-154A-4A5A-9C05-91A49A422BA7}" type="slidenum">
              <a:rPr lang="en-US" smtClean="0"/>
              <a:pPr/>
              <a:t>‹Nº›</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174377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8F72BA41-EC5B-4197-BCC8-0FD2E523CD7A}" type="datetimeFigureOut">
              <a:rPr lang="en-US" smtClean="0"/>
              <a:pPr/>
              <a:t>6/8/2022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E15108C-154A-4A5A-9C05-91A49A422BA7}" type="slidenum">
              <a:rPr lang="en-US" smtClean="0"/>
              <a:pPr/>
              <a:t>‹Nº›</a:t>
            </a:fld>
            <a:endParaRPr lang="en-US" dirty="0"/>
          </a:p>
        </p:txBody>
      </p:sp>
    </p:spTree>
    <p:extLst>
      <p:ext uri="{BB962C8B-B14F-4D97-AF65-F5344CB8AC3E}">
        <p14:creationId xmlns:p14="http://schemas.microsoft.com/office/powerpoint/2010/main" val="40558497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8F72BA41-EC5B-4197-BCC8-0FD2E523CD7A}" type="datetimeFigureOut">
              <a:rPr lang="en-US" smtClean="0"/>
              <a:pPr/>
              <a:t>6/8/2022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E15108C-154A-4A5A-9C05-91A49A422BA7}" type="slidenum">
              <a:rPr lang="en-US" smtClean="0"/>
              <a:pPr/>
              <a:t>‹Nº›</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8133664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8F72BA41-EC5B-4197-BCC8-0FD2E523CD7A}" type="datetimeFigureOut">
              <a:rPr lang="en-US" smtClean="0"/>
              <a:pPr/>
              <a:t>6/8/2022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E15108C-154A-4A5A-9C05-91A49A422BA7}" type="slidenum">
              <a:rPr lang="en-US" smtClean="0"/>
              <a:pPr/>
              <a:t>‹Nº›</a:t>
            </a:fld>
            <a:endParaRPr lang="en-US" dirty="0"/>
          </a:p>
        </p:txBody>
      </p:sp>
    </p:spTree>
    <p:extLst>
      <p:ext uri="{BB962C8B-B14F-4D97-AF65-F5344CB8AC3E}">
        <p14:creationId xmlns:p14="http://schemas.microsoft.com/office/powerpoint/2010/main" val="42272488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F72BA41-EC5B-4197-BCC8-0FD2E523CD7A}" type="datetimeFigureOut">
              <a:rPr lang="en-US" smtClean="0"/>
              <a:pPr/>
              <a:t>6/8/2022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E15108C-154A-4A5A-9C05-91A49A422BA7}" type="slidenum">
              <a:rPr lang="en-US" smtClean="0"/>
              <a:pPr/>
              <a:t>‹Nº›</a:t>
            </a:fld>
            <a:endParaRPr lang="en-US" dirty="0"/>
          </a:p>
        </p:txBody>
      </p:sp>
    </p:spTree>
    <p:extLst>
      <p:ext uri="{BB962C8B-B14F-4D97-AF65-F5344CB8AC3E}">
        <p14:creationId xmlns:p14="http://schemas.microsoft.com/office/powerpoint/2010/main" val="25635196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F72BA41-EC5B-4197-BCC8-0FD2E523CD7A}" type="datetimeFigureOut">
              <a:rPr lang="en-US" smtClean="0"/>
              <a:pPr/>
              <a:t>6/8/2022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E15108C-154A-4A5A-9C05-91A49A422BA7}" type="slidenum">
              <a:rPr lang="en-US" smtClean="0"/>
              <a:pPr/>
              <a:t>‹Nº›</a:t>
            </a:fld>
            <a:endParaRPr lang="en-US" dirty="0"/>
          </a:p>
        </p:txBody>
      </p:sp>
    </p:spTree>
    <p:extLst>
      <p:ext uri="{BB962C8B-B14F-4D97-AF65-F5344CB8AC3E}">
        <p14:creationId xmlns:p14="http://schemas.microsoft.com/office/powerpoint/2010/main" val="6028505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s-ES"/>
              <a:t>Haga clic para modificar el estilo de título del patrón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F72BA41-EC5B-4197-BCC8-0FD2E523CD7A}" type="datetimeFigureOut">
              <a:rPr lang="en-US" smtClean="0"/>
              <a:pPr/>
              <a:t>6/8/2022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E15108C-154A-4A5A-9C05-91A49A422BA7}" type="slidenum">
              <a:rPr lang="en-US" smtClean="0"/>
              <a:pPr/>
              <a:t>‹Nº›</a:t>
            </a:fld>
            <a:endParaRPr lang="en-US" dirty="0"/>
          </a:p>
        </p:txBody>
      </p:sp>
    </p:spTree>
    <p:extLst>
      <p:ext uri="{BB962C8B-B14F-4D97-AF65-F5344CB8AC3E}">
        <p14:creationId xmlns:p14="http://schemas.microsoft.com/office/powerpoint/2010/main" val="5693064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8F72BA41-EC5B-4197-BCC8-0FD2E523CD7A}" type="datetimeFigureOut">
              <a:rPr lang="en-US" smtClean="0"/>
              <a:pPr/>
              <a:t>6/8/2022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E15108C-154A-4A5A-9C05-91A49A422BA7}" type="slidenum">
              <a:rPr lang="en-US" smtClean="0"/>
              <a:pPr/>
              <a:t>‹Nº›</a:t>
            </a:fld>
            <a:endParaRPr lang="en-US" dirty="0"/>
          </a:p>
        </p:txBody>
      </p:sp>
    </p:spTree>
    <p:extLst>
      <p:ext uri="{BB962C8B-B14F-4D97-AF65-F5344CB8AC3E}">
        <p14:creationId xmlns:p14="http://schemas.microsoft.com/office/powerpoint/2010/main" val="100188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8F72BA41-EC5B-4197-BCC8-0FD2E523CD7A}" type="datetimeFigureOut">
              <a:rPr lang="en-US" smtClean="0"/>
              <a:pPr/>
              <a:t>6/8/2022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BE15108C-154A-4A5A-9C05-91A49A422BA7}" type="slidenum">
              <a:rPr lang="en-US" smtClean="0"/>
              <a:pPr/>
              <a:t>‹Nº›</a:t>
            </a:fld>
            <a:endParaRPr lang="en-US" dirty="0"/>
          </a:p>
        </p:txBody>
      </p:sp>
    </p:spTree>
    <p:extLst>
      <p:ext uri="{BB962C8B-B14F-4D97-AF65-F5344CB8AC3E}">
        <p14:creationId xmlns:p14="http://schemas.microsoft.com/office/powerpoint/2010/main" val="6425554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8F72BA41-EC5B-4197-BCC8-0FD2E523CD7A}" type="datetimeFigureOut">
              <a:rPr lang="en-US" smtClean="0"/>
              <a:pPr/>
              <a:t>6/8/2022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BE15108C-154A-4A5A-9C05-91A49A422BA7}" type="slidenum">
              <a:rPr lang="en-US" smtClean="0"/>
              <a:pPr/>
              <a:t>‹Nº›</a:t>
            </a:fld>
            <a:endParaRPr lang="en-US" dirty="0"/>
          </a:p>
        </p:txBody>
      </p:sp>
    </p:spTree>
    <p:extLst>
      <p:ext uri="{BB962C8B-B14F-4D97-AF65-F5344CB8AC3E}">
        <p14:creationId xmlns:p14="http://schemas.microsoft.com/office/powerpoint/2010/main" val="1069429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8F72BA41-EC5B-4197-BCC8-0FD2E523CD7A}" type="datetimeFigureOut">
              <a:rPr lang="en-US" smtClean="0"/>
              <a:pPr/>
              <a:t>6/8/2022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BE15108C-154A-4A5A-9C05-91A49A422BA7}" type="slidenum">
              <a:rPr lang="en-US" smtClean="0"/>
              <a:pPr/>
              <a:t>‹Nº›</a:t>
            </a:fld>
            <a:endParaRPr lang="en-US" dirty="0"/>
          </a:p>
        </p:txBody>
      </p:sp>
    </p:spTree>
    <p:extLst>
      <p:ext uri="{BB962C8B-B14F-4D97-AF65-F5344CB8AC3E}">
        <p14:creationId xmlns:p14="http://schemas.microsoft.com/office/powerpoint/2010/main" val="24980643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72BA41-EC5B-4197-BCC8-0FD2E523CD7A}" type="datetimeFigureOut">
              <a:rPr lang="en-US" smtClean="0"/>
              <a:pPr/>
              <a:t>6/8/2022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BE15108C-154A-4A5A-9C05-91A49A422BA7}" type="slidenum">
              <a:rPr lang="en-US" smtClean="0"/>
              <a:pPr/>
              <a:t>‹Nº›</a:t>
            </a:fld>
            <a:endParaRPr lang="en-US" dirty="0"/>
          </a:p>
        </p:txBody>
      </p:sp>
    </p:spTree>
    <p:extLst>
      <p:ext uri="{BB962C8B-B14F-4D97-AF65-F5344CB8AC3E}">
        <p14:creationId xmlns:p14="http://schemas.microsoft.com/office/powerpoint/2010/main" val="31608403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8F72BA41-EC5B-4197-BCC8-0FD2E523CD7A}" type="datetimeFigureOut">
              <a:rPr lang="en-US" smtClean="0"/>
              <a:pPr/>
              <a:t>6/8/2022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BE15108C-154A-4A5A-9C05-91A49A422BA7}" type="slidenum">
              <a:rPr lang="en-US" smtClean="0"/>
              <a:pPr/>
              <a:t>‹Nº›</a:t>
            </a:fld>
            <a:endParaRPr lang="en-US" dirty="0"/>
          </a:p>
        </p:txBody>
      </p:sp>
    </p:spTree>
    <p:extLst>
      <p:ext uri="{BB962C8B-B14F-4D97-AF65-F5344CB8AC3E}">
        <p14:creationId xmlns:p14="http://schemas.microsoft.com/office/powerpoint/2010/main" val="855448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8F72BA41-EC5B-4197-BCC8-0FD2E523CD7A}" type="datetimeFigureOut">
              <a:rPr lang="en-US" smtClean="0"/>
              <a:pPr/>
              <a:t>6/8/2022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E15108C-154A-4A5A-9C05-91A49A422BA7}" type="slidenum">
              <a:rPr lang="en-US" smtClean="0"/>
              <a:pPr/>
              <a:t>‹Nº›</a:t>
            </a:fld>
            <a:endParaRPr lang="en-US" dirty="0"/>
          </a:p>
        </p:txBody>
      </p:sp>
    </p:spTree>
    <p:extLst>
      <p:ext uri="{BB962C8B-B14F-4D97-AF65-F5344CB8AC3E}">
        <p14:creationId xmlns:p14="http://schemas.microsoft.com/office/powerpoint/2010/main" val="4721966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8F72BA41-EC5B-4197-BCC8-0FD2E523CD7A}" type="datetimeFigureOut">
              <a:rPr lang="en-US" smtClean="0"/>
              <a:pPr/>
              <a:t>6/8/2022</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BE15108C-154A-4A5A-9C05-91A49A422BA7}" type="slidenum">
              <a:rPr lang="en-US" smtClean="0"/>
              <a:pPr/>
              <a:t>‹Nº›</a:t>
            </a:fld>
            <a:endParaRPr lang="en-US" dirty="0"/>
          </a:p>
        </p:txBody>
      </p:sp>
    </p:spTree>
    <p:extLst>
      <p:ext uri="{BB962C8B-B14F-4D97-AF65-F5344CB8AC3E}">
        <p14:creationId xmlns:p14="http://schemas.microsoft.com/office/powerpoint/2010/main" val="342191903"/>
      </p:ext>
    </p:extLst>
  </p:cSld>
  <p:clrMap bg1="lt1" tx1="dk1" bg2="lt2" tx2="dk2" accent1="accent1" accent2="accent2" accent3="accent3" accent4="accent4" accent5="accent5" accent6="accent6" hlink="hlink" folHlink="folHlink"/>
  <p:sldLayoutIdLst>
    <p:sldLayoutId id="2147483868" r:id="rId1"/>
    <p:sldLayoutId id="2147483869" r:id="rId2"/>
    <p:sldLayoutId id="2147483870" r:id="rId3"/>
    <p:sldLayoutId id="2147483871" r:id="rId4"/>
    <p:sldLayoutId id="2147483872" r:id="rId5"/>
    <p:sldLayoutId id="2147483873" r:id="rId6"/>
    <p:sldLayoutId id="2147483874" r:id="rId7"/>
    <p:sldLayoutId id="2147483875" r:id="rId8"/>
    <p:sldLayoutId id="2147483876" r:id="rId9"/>
    <p:sldLayoutId id="2147483877" r:id="rId10"/>
    <p:sldLayoutId id="2147483878" r:id="rId11"/>
    <p:sldLayoutId id="2147483879" r:id="rId12"/>
    <p:sldLayoutId id="2147483880" r:id="rId13"/>
    <p:sldLayoutId id="2147483881" r:id="rId14"/>
    <p:sldLayoutId id="2147483882" r:id="rId15"/>
    <p:sldLayoutId id="2147483883"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7.xml"/><Relationship Id="rId5" Type="http://schemas.openxmlformats.org/officeDocument/2006/relationships/image" Target="../media/image7.emf"/><Relationship Id="rId4" Type="http://schemas.openxmlformats.org/officeDocument/2006/relationships/package" Target="../embeddings/Microsoft_Word_Document.docx"/></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7.xml"/><Relationship Id="rId4" Type="http://schemas.openxmlformats.org/officeDocument/2006/relationships/image" Target="../media/image8.emf"/></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7.xml"/><Relationship Id="rId4" Type="http://schemas.openxmlformats.org/officeDocument/2006/relationships/image" Target="../media/image9.emf"/></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7.xml"/><Relationship Id="rId4" Type="http://schemas.openxmlformats.org/officeDocument/2006/relationships/image" Target="../media/image10.emf"/></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7.xml"/><Relationship Id="rId4" Type="http://schemas.openxmlformats.org/officeDocument/2006/relationships/image" Target="../media/image11.emf"/></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7.xml"/><Relationship Id="rId4" Type="http://schemas.openxmlformats.org/officeDocument/2006/relationships/hyperlink" Target="https://www.sedecatastro.gob.es/Accesos/SECAccDNI.aspx?Dest=3&amp;ejercicio=2022" TargetMode="External"/></Relationships>
</file>

<file path=ppt/slides/_rels/slide32.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image" Target="../media/image3.png"/><Relationship Id="rId7" Type="http://schemas.openxmlformats.org/officeDocument/2006/relationships/hyperlink" Target="https://gssamsara.scoutsdeandalucia.org/ya-somos-una-asociacion-la-junta-de-andalucia-da-el-visto-bueno/" TargetMode="External"/><Relationship Id="rId2" Type="http://schemas.openxmlformats.org/officeDocument/2006/relationships/image" Target="../media/image5.jp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hyperlink" Target="https://www.forovivienda.com/articulos/articulos-sobre-vivienda-en-propiedad/428-fiscalidad-extincion-condominio-vivienda-familiar" TargetMode="External"/><Relationship Id="rId4" Type="http://schemas.openxmlformats.org/officeDocument/2006/relationships/image" Target="../media/image12.jp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Imagen 7" descr="Logotipo, nombre de la empresa&#10;&#10;Descripción generada automáticamente">
            <a:extLst>
              <a:ext uri="{FF2B5EF4-FFF2-40B4-BE49-F238E27FC236}">
                <a16:creationId xmlns:a16="http://schemas.microsoft.com/office/drawing/2014/main" id="{CC58AF22-8107-999E-0119-2B6013DC9CBA}"/>
              </a:ext>
            </a:extLst>
          </p:cNvPr>
          <p:cNvPicPr>
            <a:picLocks noChangeAspect="1"/>
          </p:cNvPicPr>
          <p:nvPr/>
        </p:nvPicPr>
        <p:blipFill rotWithShape="1">
          <a:blip r:embed="rId2">
            <a:extLst>
              <a:ext uri="{28A0092B-C50C-407E-A947-70E740481C1C}">
                <a14:useLocalDpi xmlns:a14="http://schemas.microsoft.com/office/drawing/2010/main" val="0"/>
              </a:ext>
            </a:extLst>
          </a:blip>
          <a:srcRect l="4819" r="631" b="-9"/>
          <a:stretch/>
        </p:blipFill>
        <p:spPr>
          <a:xfrm>
            <a:off x="7207513" y="2777015"/>
            <a:ext cx="4871370" cy="2898350"/>
          </a:xfrm>
          <a:custGeom>
            <a:avLst/>
            <a:gdLst/>
            <a:ahLst/>
            <a:cxnLst/>
            <a:rect l="l" t="t" r="r" b="b"/>
            <a:pathLst>
              <a:path w="6089807" h="3629135">
                <a:moveTo>
                  <a:pt x="2837610" y="30"/>
                </a:moveTo>
                <a:cubicBezTo>
                  <a:pt x="3715104" y="1783"/>
                  <a:pt x="4756640" y="80851"/>
                  <a:pt x="6089807" y="280390"/>
                </a:cubicBezTo>
                <a:lnTo>
                  <a:pt x="6089807" y="3629135"/>
                </a:lnTo>
                <a:lnTo>
                  <a:pt x="0" y="3629135"/>
                </a:lnTo>
                <a:lnTo>
                  <a:pt x="0" y="284126"/>
                </a:lnTo>
                <a:lnTo>
                  <a:pt x="569664" y="183551"/>
                </a:lnTo>
                <a:cubicBezTo>
                  <a:pt x="1246663" y="73836"/>
                  <a:pt x="1960115" y="-1724"/>
                  <a:pt x="2837610" y="30"/>
                </a:cubicBezTo>
                <a:close/>
              </a:path>
            </a:pathLst>
          </a:custGeom>
        </p:spPr>
      </p:pic>
      <p:sp>
        <p:nvSpPr>
          <p:cNvPr id="2" name="Título 1">
            <a:extLst>
              <a:ext uri="{FF2B5EF4-FFF2-40B4-BE49-F238E27FC236}">
                <a16:creationId xmlns:a16="http://schemas.microsoft.com/office/drawing/2014/main" id="{E6775ADC-FBB8-CD8D-0AC7-5595BBD355E8}"/>
              </a:ext>
            </a:extLst>
          </p:cNvPr>
          <p:cNvSpPr>
            <a:spLocks noGrp="1"/>
          </p:cNvSpPr>
          <p:nvPr>
            <p:ph type="ctrTitle"/>
          </p:nvPr>
        </p:nvSpPr>
        <p:spPr>
          <a:xfrm>
            <a:off x="673378" y="630429"/>
            <a:ext cx="5411688" cy="2159776"/>
          </a:xfrm>
        </p:spPr>
        <p:txBody>
          <a:bodyPr anchor="t">
            <a:normAutofit fontScale="90000"/>
          </a:bodyPr>
          <a:lstStyle/>
          <a:p>
            <a:pPr>
              <a:lnSpc>
                <a:spcPct val="90000"/>
              </a:lnSpc>
            </a:pPr>
            <a:r>
              <a:rPr lang="es-ES" sz="4000" b="1" dirty="0">
                <a:solidFill>
                  <a:srgbClr val="0070C0"/>
                </a:solidFill>
              </a:rPr>
              <a:t>FISCALIDAD EN EL ENTORNO DEL PATRIMONIO INMOBILIARIO</a:t>
            </a:r>
          </a:p>
        </p:txBody>
      </p:sp>
      <p:sp>
        <p:nvSpPr>
          <p:cNvPr id="3" name="Subtítulo 2">
            <a:extLst>
              <a:ext uri="{FF2B5EF4-FFF2-40B4-BE49-F238E27FC236}">
                <a16:creationId xmlns:a16="http://schemas.microsoft.com/office/drawing/2014/main" id="{F1914DD2-2035-F106-F317-9457B568B971}"/>
              </a:ext>
            </a:extLst>
          </p:cNvPr>
          <p:cNvSpPr>
            <a:spLocks noGrp="1"/>
          </p:cNvSpPr>
          <p:nvPr>
            <p:ph type="subTitle" idx="1"/>
          </p:nvPr>
        </p:nvSpPr>
        <p:spPr>
          <a:xfrm>
            <a:off x="7819895" y="429528"/>
            <a:ext cx="3698727" cy="2009686"/>
          </a:xfrm>
        </p:spPr>
        <p:txBody>
          <a:bodyPr anchor="t">
            <a:normAutofit/>
          </a:bodyPr>
          <a:lstStyle/>
          <a:p>
            <a:pPr>
              <a:lnSpc>
                <a:spcPct val="100000"/>
              </a:lnSpc>
            </a:pPr>
            <a:r>
              <a:rPr lang="es-ES" u="sng" dirty="0"/>
              <a:t>PONENTE</a:t>
            </a:r>
            <a:r>
              <a:rPr lang="es-ES" dirty="0"/>
              <a:t>: </a:t>
            </a:r>
          </a:p>
          <a:p>
            <a:pPr algn="ctr">
              <a:lnSpc>
                <a:spcPct val="100000"/>
              </a:lnSpc>
            </a:pPr>
            <a:r>
              <a:rPr lang="es-ES" b="1" dirty="0"/>
              <a:t>Andrés Galeano Molina.</a:t>
            </a:r>
          </a:p>
          <a:p>
            <a:pPr algn="ctr">
              <a:lnSpc>
                <a:spcPct val="100000"/>
              </a:lnSpc>
            </a:pPr>
            <a:r>
              <a:rPr lang="es-ES" dirty="0"/>
              <a:t>Colegiado 1284 Colegio Profesional de Economistas de Sevilla</a:t>
            </a:r>
          </a:p>
        </p:txBody>
      </p:sp>
      <p:pic>
        <p:nvPicPr>
          <p:cNvPr id="4" name="Picture 3" descr="Polígonos en 3D con puntos y líneas en un fondo blanco">
            <a:extLst>
              <a:ext uri="{FF2B5EF4-FFF2-40B4-BE49-F238E27FC236}">
                <a16:creationId xmlns:a16="http://schemas.microsoft.com/office/drawing/2014/main" id="{A83FEFEE-E45E-4315-0517-AF2043098CB0}"/>
              </a:ext>
            </a:extLst>
          </p:cNvPr>
          <p:cNvPicPr>
            <a:picLocks noChangeAspect="1"/>
          </p:cNvPicPr>
          <p:nvPr/>
        </p:nvPicPr>
        <p:blipFill rotWithShape="1">
          <a:blip r:embed="rId3"/>
          <a:srcRect t="11449" r="-1" b="-1"/>
          <a:stretch/>
        </p:blipFill>
        <p:spPr>
          <a:xfrm>
            <a:off x="-6215" y="2943445"/>
            <a:ext cx="7174154" cy="3922859"/>
          </a:xfrm>
          <a:custGeom>
            <a:avLst/>
            <a:gdLst/>
            <a:ahLst/>
            <a:cxnLst/>
            <a:rect l="l" t="t" r="r" b="b"/>
            <a:pathLst>
              <a:path w="6102239" h="3342113">
                <a:moveTo>
                  <a:pt x="6102239" y="0"/>
                </a:moveTo>
                <a:lnTo>
                  <a:pt x="6102239" y="3342113"/>
                </a:lnTo>
                <a:lnTo>
                  <a:pt x="0" y="3342113"/>
                </a:lnTo>
                <a:lnTo>
                  <a:pt x="0" y="690066"/>
                </a:lnTo>
                <a:cubicBezTo>
                  <a:pt x="3047238" y="690066"/>
                  <a:pt x="4570857" y="288707"/>
                  <a:pt x="6094476" y="1371"/>
                </a:cubicBezTo>
                <a:close/>
              </a:path>
            </a:pathLst>
          </a:custGeom>
        </p:spPr>
      </p:pic>
      <p:pic>
        <p:nvPicPr>
          <p:cNvPr id="48" name="Imagen 47" descr="Interfaz de usuario gráfica&#10;&#10;Descripción generada automáticamente">
            <a:extLst>
              <a:ext uri="{FF2B5EF4-FFF2-40B4-BE49-F238E27FC236}">
                <a16:creationId xmlns:a16="http://schemas.microsoft.com/office/drawing/2014/main" id="{358E0656-DF78-D6EF-08B8-C5C4F36571F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25491" y="5318814"/>
            <a:ext cx="2463046" cy="1271553"/>
          </a:xfrm>
          <a:prstGeom prst="rect">
            <a:avLst/>
          </a:prstGeom>
        </p:spPr>
      </p:pic>
      <p:sp>
        <p:nvSpPr>
          <p:cNvPr id="5" name="CuadroTexto 4">
            <a:extLst>
              <a:ext uri="{FF2B5EF4-FFF2-40B4-BE49-F238E27FC236}">
                <a16:creationId xmlns:a16="http://schemas.microsoft.com/office/drawing/2014/main" id="{E1AB8F1A-30DB-7953-CEF3-3A59500029BD}"/>
              </a:ext>
            </a:extLst>
          </p:cNvPr>
          <p:cNvSpPr txBox="1"/>
          <p:nvPr/>
        </p:nvSpPr>
        <p:spPr>
          <a:xfrm>
            <a:off x="1827354" y="6334780"/>
            <a:ext cx="3103735" cy="523220"/>
          </a:xfrm>
          <a:prstGeom prst="rect">
            <a:avLst/>
          </a:prstGeom>
          <a:noFill/>
        </p:spPr>
        <p:txBody>
          <a:bodyPr wrap="none" rtlCol="0">
            <a:spAutoFit/>
          </a:bodyPr>
          <a:lstStyle/>
          <a:p>
            <a:r>
              <a:rPr lang="es-ES" sz="2800" b="1" dirty="0">
                <a:solidFill>
                  <a:srgbClr val="0070C0"/>
                </a:solidFill>
              </a:rPr>
              <a:t>www.econect.es</a:t>
            </a:r>
          </a:p>
        </p:txBody>
      </p:sp>
      <p:pic>
        <p:nvPicPr>
          <p:cNvPr id="7" name="Imagen 6" descr="Logotipo, nombre de la empresa&#10;&#10;Descripción generada automáticamente">
            <a:extLst>
              <a:ext uri="{FF2B5EF4-FFF2-40B4-BE49-F238E27FC236}">
                <a16:creationId xmlns:a16="http://schemas.microsoft.com/office/drawing/2014/main" id="{A569D09E-786F-7003-D228-131DE75DB4B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37916" y="2101413"/>
            <a:ext cx="3564904" cy="987899"/>
          </a:xfrm>
          <a:prstGeom prst="rect">
            <a:avLst/>
          </a:prstGeom>
        </p:spPr>
      </p:pic>
    </p:spTree>
    <p:extLst>
      <p:ext uri="{BB962C8B-B14F-4D97-AF65-F5344CB8AC3E}">
        <p14:creationId xmlns:p14="http://schemas.microsoft.com/office/powerpoint/2010/main" val="20174226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8C6521F1-7FBE-BB51-D164-0745B7A7BDF6}"/>
              </a:ext>
            </a:extLst>
          </p:cNvPr>
          <p:cNvSpPr txBox="1"/>
          <p:nvPr/>
        </p:nvSpPr>
        <p:spPr>
          <a:xfrm>
            <a:off x="2141070" y="655500"/>
            <a:ext cx="7436651" cy="646331"/>
          </a:xfrm>
          <a:prstGeom prst="rect">
            <a:avLst/>
          </a:prstGeom>
          <a:noFill/>
        </p:spPr>
        <p:txBody>
          <a:bodyPr wrap="none" rtlCol="0">
            <a:spAutoFit/>
          </a:bodyPr>
          <a:lstStyle/>
          <a:p>
            <a:r>
              <a:rPr lang="es-ES" sz="3600" b="1" dirty="0">
                <a:solidFill>
                  <a:srgbClr val="002060"/>
                </a:solidFill>
              </a:rPr>
              <a:t>IMPUESTO SOBRE EL PATRIMONIO</a:t>
            </a:r>
          </a:p>
        </p:txBody>
      </p:sp>
      <p:pic>
        <p:nvPicPr>
          <p:cNvPr id="7" name="Imagen 6" descr="Un dibujo animado&#10;&#10;Descripción generada automáticamente con confianza baja">
            <a:extLst>
              <a:ext uri="{FF2B5EF4-FFF2-40B4-BE49-F238E27FC236}">
                <a16:creationId xmlns:a16="http://schemas.microsoft.com/office/drawing/2014/main" id="{175FAC6B-A857-3FD5-ECCD-257B6AD88C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2928" y="5482323"/>
            <a:ext cx="3013881" cy="1320090"/>
          </a:xfrm>
          <a:prstGeom prst="rect">
            <a:avLst/>
          </a:prstGeom>
        </p:spPr>
      </p:pic>
      <p:sp>
        <p:nvSpPr>
          <p:cNvPr id="8" name="CuadroTexto 7">
            <a:extLst>
              <a:ext uri="{FF2B5EF4-FFF2-40B4-BE49-F238E27FC236}">
                <a16:creationId xmlns:a16="http://schemas.microsoft.com/office/drawing/2014/main" id="{EB379AAA-61DB-31C4-B638-24080A9A0F4E}"/>
              </a:ext>
            </a:extLst>
          </p:cNvPr>
          <p:cNvSpPr txBox="1"/>
          <p:nvPr/>
        </p:nvSpPr>
        <p:spPr>
          <a:xfrm>
            <a:off x="242950" y="129218"/>
            <a:ext cx="6848350" cy="369332"/>
          </a:xfrm>
          <a:prstGeom prst="rect">
            <a:avLst/>
          </a:prstGeom>
          <a:noFill/>
        </p:spPr>
        <p:txBody>
          <a:bodyPr wrap="none" rtlCol="0">
            <a:spAutoFit/>
          </a:bodyPr>
          <a:lstStyle/>
          <a:p>
            <a:r>
              <a:rPr lang="es-ES" sz="1800" b="1" dirty="0">
                <a:solidFill>
                  <a:srgbClr val="0070C0"/>
                </a:solidFill>
              </a:rPr>
              <a:t>FISCALIDAD EN EL ENTORNO DEL PATRIMONIO INMOBILIARIO</a:t>
            </a:r>
            <a:endParaRPr lang="es-ES" dirty="0"/>
          </a:p>
        </p:txBody>
      </p:sp>
      <p:pic>
        <p:nvPicPr>
          <p:cNvPr id="10" name="Imagen 9" descr="Interfaz de usuario gráfica&#10;&#10;Descripción generada automáticamente">
            <a:extLst>
              <a:ext uri="{FF2B5EF4-FFF2-40B4-BE49-F238E27FC236}">
                <a16:creationId xmlns:a16="http://schemas.microsoft.com/office/drawing/2014/main" id="{9F179F66-E7B8-8498-B28E-510FD82FB5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7749" y="5321443"/>
            <a:ext cx="2868694" cy="1480970"/>
          </a:xfrm>
          <a:prstGeom prst="rect">
            <a:avLst/>
          </a:prstGeom>
        </p:spPr>
      </p:pic>
      <p:sp>
        <p:nvSpPr>
          <p:cNvPr id="4" name="CuadroTexto 3">
            <a:extLst>
              <a:ext uri="{FF2B5EF4-FFF2-40B4-BE49-F238E27FC236}">
                <a16:creationId xmlns:a16="http://schemas.microsoft.com/office/drawing/2014/main" id="{C3C49CCF-CE68-718C-2326-D48574E6425A}"/>
              </a:ext>
            </a:extLst>
          </p:cNvPr>
          <p:cNvSpPr txBox="1"/>
          <p:nvPr/>
        </p:nvSpPr>
        <p:spPr>
          <a:xfrm>
            <a:off x="1378424" y="1285095"/>
            <a:ext cx="9962866" cy="4524315"/>
          </a:xfrm>
          <a:prstGeom prst="rect">
            <a:avLst/>
          </a:prstGeom>
          <a:noFill/>
        </p:spPr>
        <p:txBody>
          <a:bodyPr wrap="square" rtlCol="0">
            <a:spAutoFit/>
          </a:bodyPr>
          <a:lstStyle/>
          <a:p>
            <a:r>
              <a:rPr lang="es-ES" dirty="0"/>
              <a:t>Están </a:t>
            </a:r>
            <a:r>
              <a:rPr lang="es-ES" b="1" dirty="0"/>
              <a:t>obligados</a:t>
            </a:r>
            <a:r>
              <a:rPr lang="es-ES" dirty="0"/>
              <a:t> a presentar Impuesto sobre el Patrimonio los residentes, y no residentes por bienes y derechos en territorio español, cuando el valor total de sus bienes y derechos (excluida la vivienda habitual hasta 300,000€) supere los </a:t>
            </a:r>
            <a:r>
              <a:rPr lang="es-ES" b="1" dirty="0"/>
              <a:t>2 millones €</a:t>
            </a:r>
            <a:r>
              <a:rPr lang="es-ES" dirty="0"/>
              <a:t>, deduciendo las cargas, deudas y gravámenes para calcular el </a:t>
            </a:r>
            <a:r>
              <a:rPr lang="es-ES" b="1" u="sng" dirty="0"/>
              <a:t>patrimonio neto</a:t>
            </a:r>
            <a:r>
              <a:rPr lang="es-ES" dirty="0"/>
              <a:t>.</a:t>
            </a:r>
          </a:p>
          <a:p>
            <a:r>
              <a:rPr lang="es-ES" dirty="0"/>
              <a:t>A parte de la </a:t>
            </a:r>
            <a:r>
              <a:rPr lang="es-ES" b="1" dirty="0"/>
              <a:t>vivienda habitual </a:t>
            </a:r>
            <a:r>
              <a:rPr lang="es-ES" dirty="0"/>
              <a:t>también son elementos patrimoniales exentos los bienes y derechos de las personas físicas </a:t>
            </a:r>
            <a:r>
              <a:rPr lang="es-ES" b="1" dirty="0"/>
              <a:t>afectos al desarrollo de actividades económicas </a:t>
            </a:r>
            <a:r>
              <a:rPr lang="es-ES" dirty="0"/>
              <a:t>o profesionales realizadas por el contribuyente y que sean su principal fuente de ingresos.</a:t>
            </a:r>
          </a:p>
          <a:p>
            <a:r>
              <a:rPr lang="es-ES" b="1" dirty="0"/>
              <a:t>Valoración</a:t>
            </a:r>
            <a:r>
              <a:rPr lang="es-ES" dirty="0"/>
              <a:t>. Los inmuebles se valorarán a efectos del IP por el mayor de los cuatro valores siguientes:</a:t>
            </a:r>
          </a:p>
          <a:p>
            <a:pPr marL="342900" indent="-342900">
              <a:buAutoNum type="alphaLcParenR"/>
            </a:pPr>
            <a:r>
              <a:rPr lang="es-ES" dirty="0"/>
              <a:t>El valor catastral.</a:t>
            </a:r>
          </a:p>
          <a:p>
            <a:pPr marL="342900" indent="-342900">
              <a:buAutoNum type="alphaLcParenR"/>
            </a:pPr>
            <a:r>
              <a:rPr lang="es-ES" dirty="0"/>
              <a:t>El valor comprobado por la administración a los efectos de otros impuestos.</a:t>
            </a:r>
          </a:p>
          <a:p>
            <a:pPr marL="342900" indent="-342900">
              <a:buAutoNum type="alphaLcParenR"/>
            </a:pPr>
            <a:r>
              <a:rPr lang="es-ES" dirty="0"/>
              <a:t>El valor de adquisición</a:t>
            </a:r>
          </a:p>
          <a:p>
            <a:pPr marL="342900" indent="-342900">
              <a:buAutoNum type="alphaLcParenR"/>
            </a:pPr>
            <a:r>
              <a:rPr lang="es-ES" dirty="0"/>
              <a:t>El valor de referencia catastral para inmuebles adquiridos a partir de 2022 y cuya adquisición haya tributado según este valor de referencia.</a:t>
            </a:r>
          </a:p>
          <a:p>
            <a:pPr marL="342900" indent="-342900">
              <a:buAutoNum type="alphaLcParenR"/>
            </a:pPr>
            <a:endParaRPr lang="es-ES" dirty="0"/>
          </a:p>
          <a:p>
            <a:r>
              <a:rPr lang="es-ES" dirty="0"/>
              <a:t>Los primeros </a:t>
            </a:r>
            <a:r>
              <a:rPr lang="es-ES" b="1" dirty="0"/>
              <a:t>700.000€ </a:t>
            </a:r>
            <a:r>
              <a:rPr lang="es-ES" dirty="0"/>
              <a:t>de patrimonio neto están </a:t>
            </a:r>
            <a:r>
              <a:rPr lang="es-ES" b="1" dirty="0"/>
              <a:t>exentos</a:t>
            </a:r>
            <a:r>
              <a:rPr lang="es-ES" dirty="0"/>
              <a:t>.</a:t>
            </a:r>
          </a:p>
        </p:txBody>
      </p:sp>
    </p:spTree>
    <p:extLst>
      <p:ext uri="{BB962C8B-B14F-4D97-AF65-F5344CB8AC3E}">
        <p14:creationId xmlns:p14="http://schemas.microsoft.com/office/powerpoint/2010/main" val="20101012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8C6521F1-7FBE-BB51-D164-0745B7A7BDF6}"/>
              </a:ext>
            </a:extLst>
          </p:cNvPr>
          <p:cNvSpPr txBox="1"/>
          <p:nvPr/>
        </p:nvSpPr>
        <p:spPr>
          <a:xfrm>
            <a:off x="2141070" y="655500"/>
            <a:ext cx="9132628" cy="1015663"/>
          </a:xfrm>
          <a:prstGeom prst="rect">
            <a:avLst/>
          </a:prstGeom>
          <a:noFill/>
        </p:spPr>
        <p:txBody>
          <a:bodyPr wrap="none" rtlCol="0">
            <a:spAutoFit/>
          </a:bodyPr>
          <a:lstStyle/>
          <a:p>
            <a:r>
              <a:rPr lang="es-ES" sz="3600" b="1" dirty="0">
                <a:solidFill>
                  <a:srgbClr val="002060"/>
                </a:solidFill>
              </a:rPr>
              <a:t>IMPUESTO SOBRE SOCIEDADES</a:t>
            </a:r>
          </a:p>
          <a:p>
            <a:r>
              <a:rPr lang="es-ES" sz="2400" b="1" dirty="0">
                <a:solidFill>
                  <a:srgbClr val="0070C0"/>
                </a:solidFill>
              </a:rPr>
              <a:t>SOCIEDADES DEDICADAS AL ARRENDAMIENTO DE VIVIENDAS</a:t>
            </a:r>
          </a:p>
        </p:txBody>
      </p:sp>
      <p:pic>
        <p:nvPicPr>
          <p:cNvPr id="7" name="Imagen 6" descr="Un dibujo animado&#10;&#10;Descripción generada automáticamente con confianza baja">
            <a:extLst>
              <a:ext uri="{FF2B5EF4-FFF2-40B4-BE49-F238E27FC236}">
                <a16:creationId xmlns:a16="http://schemas.microsoft.com/office/drawing/2014/main" id="{175FAC6B-A857-3FD5-ECCD-257B6AD88C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2928" y="5482323"/>
            <a:ext cx="3013881" cy="1320090"/>
          </a:xfrm>
          <a:prstGeom prst="rect">
            <a:avLst/>
          </a:prstGeom>
        </p:spPr>
      </p:pic>
      <p:sp>
        <p:nvSpPr>
          <p:cNvPr id="8" name="CuadroTexto 7">
            <a:extLst>
              <a:ext uri="{FF2B5EF4-FFF2-40B4-BE49-F238E27FC236}">
                <a16:creationId xmlns:a16="http://schemas.microsoft.com/office/drawing/2014/main" id="{EB379AAA-61DB-31C4-B638-24080A9A0F4E}"/>
              </a:ext>
            </a:extLst>
          </p:cNvPr>
          <p:cNvSpPr txBox="1"/>
          <p:nvPr/>
        </p:nvSpPr>
        <p:spPr>
          <a:xfrm>
            <a:off x="242950" y="129218"/>
            <a:ext cx="6848350" cy="369332"/>
          </a:xfrm>
          <a:prstGeom prst="rect">
            <a:avLst/>
          </a:prstGeom>
          <a:noFill/>
        </p:spPr>
        <p:txBody>
          <a:bodyPr wrap="none" rtlCol="0">
            <a:spAutoFit/>
          </a:bodyPr>
          <a:lstStyle/>
          <a:p>
            <a:r>
              <a:rPr lang="es-ES" sz="1800" b="1" dirty="0">
                <a:solidFill>
                  <a:srgbClr val="0070C0"/>
                </a:solidFill>
              </a:rPr>
              <a:t>FISCALIDAD EN EL ENTORNO DEL PATRIMONIO INMOBILIARIO</a:t>
            </a:r>
            <a:endParaRPr lang="es-ES" dirty="0"/>
          </a:p>
        </p:txBody>
      </p:sp>
      <p:pic>
        <p:nvPicPr>
          <p:cNvPr id="10" name="Imagen 9" descr="Interfaz de usuario gráfica&#10;&#10;Descripción generada automáticamente">
            <a:extLst>
              <a:ext uri="{FF2B5EF4-FFF2-40B4-BE49-F238E27FC236}">
                <a16:creationId xmlns:a16="http://schemas.microsoft.com/office/drawing/2014/main" id="{9F179F66-E7B8-8498-B28E-510FD82FB5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7749" y="5321443"/>
            <a:ext cx="2868694" cy="1480970"/>
          </a:xfrm>
          <a:prstGeom prst="rect">
            <a:avLst/>
          </a:prstGeom>
        </p:spPr>
      </p:pic>
      <p:sp>
        <p:nvSpPr>
          <p:cNvPr id="4" name="CuadroTexto 3">
            <a:extLst>
              <a:ext uri="{FF2B5EF4-FFF2-40B4-BE49-F238E27FC236}">
                <a16:creationId xmlns:a16="http://schemas.microsoft.com/office/drawing/2014/main" id="{C3C49CCF-CE68-718C-2326-D48574E6425A}"/>
              </a:ext>
            </a:extLst>
          </p:cNvPr>
          <p:cNvSpPr txBox="1"/>
          <p:nvPr/>
        </p:nvSpPr>
        <p:spPr>
          <a:xfrm>
            <a:off x="1114567" y="1828113"/>
            <a:ext cx="9962866" cy="3416320"/>
          </a:xfrm>
          <a:prstGeom prst="rect">
            <a:avLst/>
          </a:prstGeom>
          <a:noFill/>
        </p:spPr>
        <p:txBody>
          <a:bodyPr wrap="square" rtlCol="0">
            <a:spAutoFit/>
          </a:bodyPr>
          <a:lstStyle/>
          <a:p>
            <a:r>
              <a:rPr lang="es-ES" dirty="0"/>
              <a:t>Las entidades sujetas del Impuesto de Sociedades que tengan como actividad principal el arrendamiento de viviendas tienen un </a:t>
            </a:r>
            <a:r>
              <a:rPr lang="es-ES" b="1" dirty="0"/>
              <a:t>régimen especial </a:t>
            </a:r>
            <a:r>
              <a:rPr lang="es-ES" dirty="0"/>
              <a:t>aplicable siempre que cumplan los siguientes </a:t>
            </a:r>
            <a:r>
              <a:rPr lang="es-ES" b="1" dirty="0"/>
              <a:t>requisitos</a:t>
            </a:r>
            <a:r>
              <a:rPr lang="es-ES" dirty="0"/>
              <a:t>:</a:t>
            </a:r>
          </a:p>
          <a:p>
            <a:pPr marL="285750" indent="-285750">
              <a:buFont typeface="Arial" panose="020B0604020202020204" pitchFamily="34" charset="0"/>
              <a:buChar char="•"/>
            </a:pPr>
            <a:r>
              <a:rPr lang="es-ES" dirty="0"/>
              <a:t>Que el número mínimo de viviendas en arrendamiento sea de 8,</a:t>
            </a:r>
          </a:p>
          <a:p>
            <a:pPr marL="285750" indent="-285750">
              <a:buFont typeface="Arial" panose="020B0604020202020204" pitchFamily="34" charset="0"/>
              <a:buChar char="•"/>
            </a:pPr>
            <a:r>
              <a:rPr lang="es-ES" dirty="0"/>
              <a:t>Que las viviendas permanezcan arrendadas al menos 3 años.</a:t>
            </a:r>
          </a:p>
          <a:p>
            <a:pPr marL="285750" indent="-285750">
              <a:buFont typeface="Arial" panose="020B0604020202020204" pitchFamily="34" charset="0"/>
              <a:buChar char="•"/>
            </a:pPr>
            <a:r>
              <a:rPr lang="es-ES" dirty="0"/>
              <a:t>Que se lleve una contabilidad separada para cada vivienda.</a:t>
            </a:r>
          </a:p>
          <a:p>
            <a:pPr marL="285750" indent="-285750">
              <a:buFont typeface="Arial" panose="020B0604020202020204" pitchFamily="34" charset="0"/>
              <a:buChar char="•"/>
            </a:pPr>
            <a:r>
              <a:rPr lang="es-ES" dirty="0"/>
              <a:t>Que el arrendamiento de viviendas constituya al menos el 55% de sus rentas o del valor de su activo susceptible de generar rentas bonificable.</a:t>
            </a:r>
          </a:p>
          <a:p>
            <a:r>
              <a:rPr lang="es-ES" dirty="0"/>
              <a:t>Las </a:t>
            </a:r>
            <a:r>
              <a:rPr lang="es-ES" u="sng" dirty="0"/>
              <a:t>rentas derivadas del arrendamiento de viviendas que cumplan los requisitos estarán bonificadas en un 80%, que se incrementa al 90% si el inquilino es discapacitado y se han realizado obras de adecuación</a:t>
            </a:r>
          </a:p>
          <a:p>
            <a:endParaRPr lang="es-ES" dirty="0"/>
          </a:p>
        </p:txBody>
      </p:sp>
    </p:spTree>
    <p:extLst>
      <p:ext uri="{BB962C8B-B14F-4D97-AF65-F5344CB8AC3E}">
        <p14:creationId xmlns:p14="http://schemas.microsoft.com/office/powerpoint/2010/main" val="21180099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8C6521F1-7FBE-BB51-D164-0745B7A7BDF6}"/>
              </a:ext>
            </a:extLst>
          </p:cNvPr>
          <p:cNvSpPr txBox="1"/>
          <p:nvPr/>
        </p:nvSpPr>
        <p:spPr>
          <a:xfrm>
            <a:off x="2141070" y="655500"/>
            <a:ext cx="8427307" cy="1015663"/>
          </a:xfrm>
          <a:prstGeom prst="rect">
            <a:avLst/>
          </a:prstGeom>
          <a:noFill/>
        </p:spPr>
        <p:txBody>
          <a:bodyPr wrap="none" rtlCol="0">
            <a:spAutoFit/>
          </a:bodyPr>
          <a:lstStyle/>
          <a:p>
            <a:r>
              <a:rPr lang="es-ES" sz="3600" b="1" dirty="0">
                <a:solidFill>
                  <a:srgbClr val="002060"/>
                </a:solidFill>
              </a:rPr>
              <a:t>IMPUESTO SOBRE EL VALOR AÑADIDO</a:t>
            </a:r>
          </a:p>
          <a:p>
            <a:r>
              <a:rPr lang="es-ES" sz="2400" b="1" dirty="0">
                <a:solidFill>
                  <a:srgbClr val="0070C0"/>
                </a:solidFill>
              </a:rPr>
              <a:t>TRANSMISIÓN DE TERRENOS POR EMPRESARIOS</a:t>
            </a:r>
          </a:p>
        </p:txBody>
      </p:sp>
      <p:pic>
        <p:nvPicPr>
          <p:cNvPr id="7" name="Imagen 6" descr="Un dibujo animado&#10;&#10;Descripción generada automáticamente con confianza baja">
            <a:extLst>
              <a:ext uri="{FF2B5EF4-FFF2-40B4-BE49-F238E27FC236}">
                <a16:creationId xmlns:a16="http://schemas.microsoft.com/office/drawing/2014/main" id="{175FAC6B-A857-3FD5-ECCD-257B6AD88C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2928" y="5482323"/>
            <a:ext cx="3013881" cy="1320090"/>
          </a:xfrm>
          <a:prstGeom prst="rect">
            <a:avLst/>
          </a:prstGeom>
        </p:spPr>
      </p:pic>
      <p:sp>
        <p:nvSpPr>
          <p:cNvPr id="8" name="CuadroTexto 7">
            <a:extLst>
              <a:ext uri="{FF2B5EF4-FFF2-40B4-BE49-F238E27FC236}">
                <a16:creationId xmlns:a16="http://schemas.microsoft.com/office/drawing/2014/main" id="{EB379AAA-61DB-31C4-B638-24080A9A0F4E}"/>
              </a:ext>
            </a:extLst>
          </p:cNvPr>
          <p:cNvSpPr txBox="1"/>
          <p:nvPr/>
        </p:nvSpPr>
        <p:spPr>
          <a:xfrm>
            <a:off x="242950" y="129218"/>
            <a:ext cx="6848350" cy="369332"/>
          </a:xfrm>
          <a:prstGeom prst="rect">
            <a:avLst/>
          </a:prstGeom>
          <a:noFill/>
        </p:spPr>
        <p:txBody>
          <a:bodyPr wrap="none" rtlCol="0">
            <a:spAutoFit/>
          </a:bodyPr>
          <a:lstStyle/>
          <a:p>
            <a:r>
              <a:rPr lang="es-ES" sz="1800" b="1" dirty="0">
                <a:solidFill>
                  <a:srgbClr val="0070C0"/>
                </a:solidFill>
              </a:rPr>
              <a:t>FISCALIDAD EN EL ENTORNO DEL PATRIMONIO INMOBILIARIO</a:t>
            </a:r>
            <a:endParaRPr lang="es-ES" dirty="0"/>
          </a:p>
        </p:txBody>
      </p:sp>
      <p:pic>
        <p:nvPicPr>
          <p:cNvPr id="10" name="Imagen 9" descr="Interfaz de usuario gráfica&#10;&#10;Descripción generada automáticamente">
            <a:extLst>
              <a:ext uri="{FF2B5EF4-FFF2-40B4-BE49-F238E27FC236}">
                <a16:creationId xmlns:a16="http://schemas.microsoft.com/office/drawing/2014/main" id="{9F179F66-E7B8-8498-B28E-510FD82FB5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7749" y="5321443"/>
            <a:ext cx="2868694" cy="1480970"/>
          </a:xfrm>
          <a:prstGeom prst="rect">
            <a:avLst/>
          </a:prstGeom>
        </p:spPr>
      </p:pic>
      <p:graphicFrame>
        <p:nvGraphicFramePr>
          <p:cNvPr id="15" name="Objeto 14">
            <a:extLst>
              <a:ext uri="{FF2B5EF4-FFF2-40B4-BE49-F238E27FC236}">
                <a16:creationId xmlns:a16="http://schemas.microsoft.com/office/drawing/2014/main" id="{8932256A-DD55-32F9-D47F-5F69B99CA766}"/>
              </a:ext>
            </a:extLst>
          </p:cNvPr>
          <p:cNvGraphicFramePr>
            <a:graphicFrameLocks noChangeAspect="1"/>
          </p:cNvGraphicFramePr>
          <p:nvPr>
            <p:extLst>
              <p:ext uri="{D42A27DB-BD31-4B8C-83A1-F6EECF244321}">
                <p14:modId xmlns:p14="http://schemas.microsoft.com/office/powerpoint/2010/main" val="2980767014"/>
              </p:ext>
            </p:extLst>
          </p:nvPr>
        </p:nvGraphicFramePr>
        <p:xfrm>
          <a:off x="1091821" y="1583986"/>
          <a:ext cx="9444251" cy="4691044"/>
        </p:xfrm>
        <a:graphic>
          <a:graphicData uri="http://schemas.openxmlformats.org/presentationml/2006/ole">
            <mc:AlternateContent xmlns:mc="http://schemas.openxmlformats.org/markup-compatibility/2006">
              <mc:Choice xmlns:v="urn:schemas-microsoft-com:vml" Requires="v">
                <p:oleObj name="Document" r:id="rId4" imgW="5788250" imgH="2874703" progId="Word.Document.12">
                  <p:embed/>
                </p:oleObj>
              </mc:Choice>
              <mc:Fallback>
                <p:oleObj name="Document" r:id="rId4" imgW="5788250" imgH="2874703" progId="Word.Document.12">
                  <p:embed/>
                  <p:pic>
                    <p:nvPicPr>
                      <p:cNvPr id="0" name=""/>
                      <p:cNvPicPr/>
                      <p:nvPr/>
                    </p:nvPicPr>
                    <p:blipFill>
                      <a:blip r:embed="rId5"/>
                      <a:stretch>
                        <a:fillRect/>
                      </a:stretch>
                    </p:blipFill>
                    <p:spPr>
                      <a:xfrm>
                        <a:off x="1091821" y="1583986"/>
                        <a:ext cx="9444251" cy="4691044"/>
                      </a:xfrm>
                      <a:prstGeom prst="rect">
                        <a:avLst/>
                      </a:prstGeom>
                    </p:spPr>
                  </p:pic>
                </p:oleObj>
              </mc:Fallback>
            </mc:AlternateContent>
          </a:graphicData>
        </a:graphic>
      </p:graphicFrame>
    </p:spTree>
    <p:extLst>
      <p:ext uri="{BB962C8B-B14F-4D97-AF65-F5344CB8AC3E}">
        <p14:creationId xmlns:p14="http://schemas.microsoft.com/office/powerpoint/2010/main" val="9468532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8C6521F1-7FBE-BB51-D164-0745B7A7BDF6}"/>
              </a:ext>
            </a:extLst>
          </p:cNvPr>
          <p:cNvSpPr txBox="1"/>
          <p:nvPr/>
        </p:nvSpPr>
        <p:spPr>
          <a:xfrm>
            <a:off x="2141070" y="386838"/>
            <a:ext cx="8427307" cy="1015663"/>
          </a:xfrm>
          <a:prstGeom prst="rect">
            <a:avLst/>
          </a:prstGeom>
          <a:noFill/>
        </p:spPr>
        <p:txBody>
          <a:bodyPr wrap="none" rtlCol="0">
            <a:spAutoFit/>
          </a:bodyPr>
          <a:lstStyle/>
          <a:p>
            <a:r>
              <a:rPr lang="es-ES" sz="3600" b="1" dirty="0">
                <a:solidFill>
                  <a:srgbClr val="002060"/>
                </a:solidFill>
              </a:rPr>
              <a:t>IMPUESTO SOBRE EL VALOR AÑADIDO</a:t>
            </a:r>
          </a:p>
          <a:p>
            <a:r>
              <a:rPr lang="es-ES" sz="2400" b="1" dirty="0">
                <a:solidFill>
                  <a:srgbClr val="0070C0"/>
                </a:solidFill>
              </a:rPr>
              <a:t>TRANSMISIÓN DE EDIFICACIONES POR EMPRESARIOS</a:t>
            </a:r>
          </a:p>
        </p:txBody>
      </p:sp>
      <p:pic>
        <p:nvPicPr>
          <p:cNvPr id="7" name="Imagen 6" descr="Un dibujo animado&#10;&#10;Descripción generada automáticamente con confianza baja">
            <a:extLst>
              <a:ext uri="{FF2B5EF4-FFF2-40B4-BE49-F238E27FC236}">
                <a16:creationId xmlns:a16="http://schemas.microsoft.com/office/drawing/2014/main" id="{175FAC6B-A857-3FD5-ECCD-257B6AD88C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2928" y="5482323"/>
            <a:ext cx="3013881" cy="1320090"/>
          </a:xfrm>
          <a:prstGeom prst="rect">
            <a:avLst/>
          </a:prstGeom>
        </p:spPr>
      </p:pic>
      <p:sp>
        <p:nvSpPr>
          <p:cNvPr id="8" name="CuadroTexto 7">
            <a:extLst>
              <a:ext uri="{FF2B5EF4-FFF2-40B4-BE49-F238E27FC236}">
                <a16:creationId xmlns:a16="http://schemas.microsoft.com/office/drawing/2014/main" id="{EB379AAA-61DB-31C4-B638-24080A9A0F4E}"/>
              </a:ext>
            </a:extLst>
          </p:cNvPr>
          <p:cNvSpPr txBox="1"/>
          <p:nvPr/>
        </p:nvSpPr>
        <p:spPr>
          <a:xfrm>
            <a:off x="242950" y="129218"/>
            <a:ext cx="6848350" cy="369332"/>
          </a:xfrm>
          <a:prstGeom prst="rect">
            <a:avLst/>
          </a:prstGeom>
          <a:noFill/>
        </p:spPr>
        <p:txBody>
          <a:bodyPr wrap="none" rtlCol="0">
            <a:spAutoFit/>
          </a:bodyPr>
          <a:lstStyle/>
          <a:p>
            <a:r>
              <a:rPr lang="es-ES" sz="1800" b="1" dirty="0">
                <a:solidFill>
                  <a:srgbClr val="0070C0"/>
                </a:solidFill>
              </a:rPr>
              <a:t>FISCALIDAD EN EL ENTORNO DEL PATRIMONIO INMOBILIARIO</a:t>
            </a:r>
            <a:endParaRPr lang="es-ES" dirty="0"/>
          </a:p>
        </p:txBody>
      </p:sp>
      <p:pic>
        <p:nvPicPr>
          <p:cNvPr id="10" name="Imagen 9" descr="Interfaz de usuario gráfica&#10;&#10;Descripción generada automáticamente">
            <a:extLst>
              <a:ext uri="{FF2B5EF4-FFF2-40B4-BE49-F238E27FC236}">
                <a16:creationId xmlns:a16="http://schemas.microsoft.com/office/drawing/2014/main" id="{9F179F66-E7B8-8498-B28E-510FD82FB5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7749" y="5321443"/>
            <a:ext cx="2868694" cy="1480970"/>
          </a:xfrm>
          <a:prstGeom prst="rect">
            <a:avLst/>
          </a:prstGeom>
        </p:spPr>
      </p:pic>
      <p:graphicFrame>
        <p:nvGraphicFramePr>
          <p:cNvPr id="6" name="Tabla 5">
            <a:extLst>
              <a:ext uri="{FF2B5EF4-FFF2-40B4-BE49-F238E27FC236}">
                <a16:creationId xmlns:a16="http://schemas.microsoft.com/office/drawing/2014/main" id="{CCB8E76F-F9DD-344C-F971-EF5E3FC5F03D}"/>
              </a:ext>
            </a:extLst>
          </p:cNvPr>
          <p:cNvGraphicFramePr>
            <a:graphicFrameLocks noGrp="1"/>
          </p:cNvGraphicFramePr>
          <p:nvPr>
            <p:extLst>
              <p:ext uri="{D42A27DB-BD31-4B8C-83A1-F6EECF244321}">
                <p14:modId xmlns:p14="http://schemas.microsoft.com/office/powerpoint/2010/main" val="1299757903"/>
              </p:ext>
            </p:extLst>
          </p:nvPr>
        </p:nvGraphicFramePr>
        <p:xfrm>
          <a:off x="6967103" y="-19504161"/>
          <a:ext cx="3601275" cy="4348617"/>
        </p:xfrm>
        <a:graphic>
          <a:graphicData uri="http://schemas.openxmlformats.org/drawingml/2006/table">
            <a:tbl>
              <a:tblPr firstRow="1" firstCol="1" bandRow="1"/>
              <a:tblGrid>
                <a:gridCol w="905130">
                  <a:extLst>
                    <a:ext uri="{9D8B030D-6E8A-4147-A177-3AD203B41FA5}">
                      <a16:colId xmlns:a16="http://schemas.microsoft.com/office/drawing/2014/main" val="3696997914"/>
                    </a:ext>
                  </a:extLst>
                </a:gridCol>
                <a:gridCol w="597005">
                  <a:extLst>
                    <a:ext uri="{9D8B030D-6E8A-4147-A177-3AD203B41FA5}">
                      <a16:colId xmlns:a16="http://schemas.microsoft.com/office/drawing/2014/main" val="3760727031"/>
                    </a:ext>
                  </a:extLst>
                </a:gridCol>
                <a:gridCol w="597005">
                  <a:extLst>
                    <a:ext uri="{9D8B030D-6E8A-4147-A177-3AD203B41FA5}">
                      <a16:colId xmlns:a16="http://schemas.microsoft.com/office/drawing/2014/main" val="2164007448"/>
                    </a:ext>
                  </a:extLst>
                </a:gridCol>
                <a:gridCol w="597005">
                  <a:extLst>
                    <a:ext uri="{9D8B030D-6E8A-4147-A177-3AD203B41FA5}">
                      <a16:colId xmlns:a16="http://schemas.microsoft.com/office/drawing/2014/main" val="1995639815"/>
                    </a:ext>
                  </a:extLst>
                </a:gridCol>
                <a:gridCol w="905130">
                  <a:extLst>
                    <a:ext uri="{9D8B030D-6E8A-4147-A177-3AD203B41FA5}">
                      <a16:colId xmlns:a16="http://schemas.microsoft.com/office/drawing/2014/main" val="2617428375"/>
                    </a:ext>
                  </a:extLst>
                </a:gridCol>
              </a:tblGrid>
              <a:tr h="0">
                <a:tc gridSpan="2">
                  <a:txBody>
                    <a:bodyPr/>
                    <a:lstStyle/>
                    <a:p>
                      <a:pPr marL="945515" marR="1270" indent="-6350" algn="l">
                        <a:lnSpc>
                          <a:spcPct val="107000"/>
                        </a:lnSpc>
                        <a:spcAft>
                          <a:spcPts val="600"/>
                        </a:spcAft>
                      </a:pPr>
                      <a:r>
                        <a:rPr lang="es-ES" sz="1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Tipos reducidos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a:noFill/>
                    </a:lnL>
                    <a:lnR>
                      <a:noFill/>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808080"/>
                    </a:solidFill>
                  </a:tcPr>
                </a:tc>
                <a:tc hMerge="1">
                  <a:txBody>
                    <a:bodyPr/>
                    <a:lstStyle/>
                    <a:p>
                      <a:endParaRPr lang="es-ES"/>
                    </a:p>
                  </a:txBody>
                  <a:tcPr/>
                </a:tc>
                <a:tc gridSpan="2">
                  <a:txBody>
                    <a:bodyPr/>
                    <a:lstStyle/>
                    <a:p>
                      <a:pPr marL="945515" marR="34925" indent="-6350" algn="r">
                        <a:lnSpc>
                          <a:spcPct val="107000"/>
                        </a:lnSpc>
                        <a:spcAft>
                          <a:spcPts val="600"/>
                        </a:spcAft>
                      </a:pPr>
                      <a:r>
                        <a:rPr lang="es-ES" sz="1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a:noFill/>
                    </a:lnL>
                    <a:lnR>
                      <a:noFill/>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808080"/>
                    </a:solidFill>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a:noFill/>
                    </a:lnR>
                    <a:lnT>
                      <a:noFill/>
                    </a:lnT>
                    <a:lnB>
                      <a:noFill/>
                    </a:lnB>
                  </a:tcPr>
                </a:tc>
                <a:extLst>
                  <a:ext uri="{0D108BD9-81ED-4DB2-BD59-A6C34878D82A}">
                    <a16:rowId xmlns:a16="http://schemas.microsoft.com/office/drawing/2014/main" val="945369553"/>
                  </a:ext>
                </a:extLst>
              </a:tr>
              <a:tr h="87240">
                <a:tc gridSpan="2">
                  <a:txBody>
                    <a:bodyPr/>
                    <a:lstStyle/>
                    <a:p>
                      <a:pPr marL="945515" marR="2540" indent="-6350" algn="just">
                        <a:lnSpc>
                          <a:spcPct val="112000"/>
                        </a:lnSpc>
                        <a:spcAft>
                          <a:spcPts val="29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Viviendas, garajes (máximo 2 unidades), y anexos que se transmitan conjuntamente con la vivienda, entregadas por promotor (1ª. entrega).  </a:t>
                      </a:r>
                    </a:p>
                    <a:p>
                      <a:pPr marL="945515" marR="19685" indent="-6350" algn="l">
                        <a:lnSpc>
                          <a:spcPct val="112000"/>
                        </a:lnSpc>
                        <a:spcAft>
                          <a:spcPts val="30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Por anexos se entienden, entre otros, además de las plazas de garaje, los sótanos, las buhardillas o trasteros, escaleras, porterías, así como pistas de deporte, jardines, piscinas y espacios de uso común en la propia parcela y que se transmitan simultáneamente con ellos. </a:t>
                      </a:r>
                    </a:p>
                    <a:p>
                      <a:pPr marL="945515" marR="1270" indent="-6350" algn="l">
                        <a:lnSpc>
                          <a:spcPct val="112000"/>
                        </a:lnSpc>
                        <a:spcAft>
                          <a:spcPts val="29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No tendrán la consideración de anexos a viviendas los locales de negocio, aunque se transmitan conjuntamente con los edificios o parte de los mismos destinados a viviendas. </a:t>
                      </a:r>
                    </a:p>
                    <a:p>
                      <a:pPr marL="945515" marR="2540" indent="-6350" algn="l">
                        <a:lnSpc>
                          <a:spcPct val="112000"/>
                        </a:lnSpc>
                        <a:spcAft>
                          <a:spcPts val="29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 entrega de viviendas unifamiliares con sus terrenos accesorios realizadas por empresarios o profesionales en el ejercicio de su actividad, tributarán al 10% siempre y cuando estos no superen los 5.000 metros cuadrados; el exceso tributará al régimen general (21%). </a:t>
                      </a:r>
                    </a:p>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Se excluyen: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397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4102891781"/>
                  </a:ext>
                </a:extLst>
              </a:tr>
              <a:tr h="0">
                <a:tc gridSpan="2">
                  <a:txBody>
                    <a:bodyPr/>
                    <a:lstStyle/>
                    <a:p>
                      <a:pPr marL="945515" marR="1270" indent="-6350" algn="l">
                        <a:lnSpc>
                          <a:spcPct val="107000"/>
                        </a:lnSpc>
                        <a:spcAft>
                          <a:spcPts val="600"/>
                        </a:spcAft>
                        <a:tabLst>
                          <a:tab pos="830580" algn="ctr"/>
                        </a:tabLst>
                      </a:pPr>
                      <a:r>
                        <a:rPr lang="es-ES" sz="10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s-ES" sz="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Locales de negocio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397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21%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573092619"/>
                  </a:ext>
                </a:extLst>
              </a:tr>
              <a:tr h="0">
                <a:tc gridSpan="2">
                  <a:txBody>
                    <a:bodyPr/>
                    <a:lstStyle/>
                    <a:p>
                      <a:pPr marL="945515" marR="1270" indent="-6350" algn="l">
                        <a:lnSpc>
                          <a:spcPct val="107000"/>
                        </a:lnSpc>
                        <a:spcAft>
                          <a:spcPts val="600"/>
                        </a:spcAft>
                        <a:tabLst>
                          <a:tab pos="1474470" algn="ctr"/>
                        </a:tabLst>
                      </a:pPr>
                      <a:r>
                        <a:rPr lang="es-ES" sz="10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s-ES" sz="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Edificaciones destinadas a su demolición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397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21%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401091624"/>
                  </a:ext>
                </a:extLst>
              </a:tr>
              <a:tr h="54882">
                <a:tc gridSpan="2">
                  <a:txBody>
                    <a:bodyPr/>
                    <a:lstStyle/>
                    <a:p>
                      <a:pPr marL="945515" marR="1270" indent="-6350" algn="l">
                        <a:lnSpc>
                          <a:spcPct val="107000"/>
                        </a:lnSpc>
                        <a:spcAft>
                          <a:spcPts val="36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Entrega de casas prefabricadas. </a:t>
                      </a:r>
                    </a:p>
                    <a:p>
                      <a:pPr marL="945515" marR="1270" indent="-6350" algn="l">
                        <a:lnSpc>
                          <a:spcPct val="107000"/>
                        </a:lnSpc>
                        <a:spcAft>
                          <a:spcPts val="4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Tendrán la consideración de edificación las casas prefabricadas y otras </a:t>
                      </a:r>
                    </a:p>
                    <a:p>
                      <a:pPr marL="945515" marR="7620" indent="-6350" algn="l">
                        <a:lnSpc>
                          <a:spcPct val="112000"/>
                        </a:lnSpc>
                        <a:spcAft>
                          <a:spcPts val="18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construcciones modulares que se unan permanentemente al suelo y que, objetiva y legalmente consideradas, sean susceptibles de ser utilizadas como vivienda.  </a:t>
                      </a:r>
                    </a:p>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Precisión: En el supuesto de que la casa prefabricada pueda ser objeto de traslado a otro lugar, sin quebranto de la materia ni menoscabo del objeto, no se estaría ante una edificación y, por tanto, no sería aplicable el tipo reducido del 10 por ciento aplicable a las edificaciones aptas para su utilización como viviendas, sino el tipo impositivo general del 21 por ciento.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70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w="1270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3165188559"/>
                  </a:ext>
                </a:extLst>
              </a:tr>
              <a:tr h="1102635">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a:noFill/>
                    </a:lnB>
                  </a:tcPr>
                </a:tc>
                <a:tc gridSpan="2">
                  <a:txBody>
                    <a:bodyPr/>
                    <a:lstStyle/>
                    <a:p>
                      <a:pPr marL="945515" marR="1270" indent="-6350" algn="l">
                        <a:lnSpc>
                          <a:spcPct val="112000"/>
                        </a:lnSpc>
                        <a:spcAft>
                          <a:spcPts val="42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Las ejecuciones de obra de renovación y reparación realizadas en viviendas, cuando se cumplan los siguientes requisitos: </a:t>
                      </a:r>
                    </a:p>
                    <a:p>
                      <a:pPr marL="342900" marR="1270" lvl="0" indent="-342900" algn="l" fontAlgn="base">
                        <a:lnSpc>
                          <a:spcPct val="112000"/>
                        </a:lnSpc>
                        <a:spcAft>
                          <a:spcPts val="125"/>
                        </a:spcAft>
                        <a:buClr>
                          <a:srgbClr val="000000"/>
                        </a:buClr>
                        <a:buSzPts val="1000"/>
                        <a:buFont typeface="+mj-lt"/>
                        <a:buAutoNum type="alphaLcParenR"/>
                      </a:pPr>
                      <a:r>
                        <a:rPr lang="es-ES" sz="100" u="none" strike="noStrike">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Que el destinatario sea persona física y utilice la vivienda a que se refieren las obras para su uso particular, o sea una comunidad de propietarios. </a:t>
                      </a:r>
                    </a:p>
                    <a:p>
                      <a:pPr marL="342900" marR="1270" lvl="0" indent="-342900" algn="l" fontAlgn="base">
                        <a:lnSpc>
                          <a:spcPct val="112000"/>
                        </a:lnSpc>
                        <a:spcAft>
                          <a:spcPts val="125"/>
                        </a:spcAft>
                        <a:buClr>
                          <a:srgbClr val="000000"/>
                        </a:buClr>
                        <a:buSzPts val="1000"/>
                        <a:buFont typeface="+mj-lt"/>
                        <a:buAutoNum type="alphaLcParenR"/>
                      </a:pPr>
                      <a:r>
                        <a:rPr lang="es-ES" sz="100" u="none" strike="noStrike">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Que la construcción o rehabilitación haya concluido al menos dos años antes del inicio de las obras. </a:t>
                      </a:r>
                    </a:p>
                    <a:p>
                      <a:pPr marL="342900" marR="1270" lvl="0" indent="-342900" algn="l" fontAlgn="base">
                        <a:lnSpc>
                          <a:spcPct val="107000"/>
                        </a:lnSpc>
                        <a:spcAft>
                          <a:spcPts val="600"/>
                        </a:spcAft>
                        <a:buClr>
                          <a:srgbClr val="000000"/>
                        </a:buClr>
                        <a:buSzPts val="1000"/>
                        <a:buFont typeface="+mj-lt"/>
                        <a:buAutoNum type="alphaLcParenR"/>
                      </a:pPr>
                      <a:r>
                        <a:rPr lang="es-ES" sz="100" u="none" strike="noStrike">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Que la persona que realice las obras no aporte materiales o, su coste no exceda del 40 por ciento de la base imponible de la operación.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3369248045"/>
                  </a:ext>
                </a:extLst>
              </a:tr>
              <a:tr h="693927">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945515" marR="1270" indent="-6350" algn="l">
                        <a:lnSpc>
                          <a:spcPct val="112000"/>
                        </a:lnSpc>
                        <a:spcAft>
                          <a:spcPts val="18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Ejecuciones de obra sobre edificaciones destinadas principalmente a viviendas, incluidos locales, anejos, garajes e instalaciones complementarias. </a:t>
                      </a:r>
                    </a:p>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Precisión: Se considerarán destinadas principalmente a viviendas, las edificaciones en las que al menos el 50 por ciento de la superficie construida se destine a dicha utilización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945515" marR="1270" indent="-6350" algn="r">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395645864"/>
                  </a:ext>
                </a:extLst>
              </a:tr>
              <a:tr h="371225">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17970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1º. Las ejecuciones de obras consecuencia de contratos directamente formalizados entre el promotor y el contratista que tengan por objeto la construcción o rehabilitación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2080492731"/>
                  </a:ext>
                </a:extLst>
              </a:tr>
              <a:tr h="414094">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17970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2º. Las ventas con instalación de armarios de cocina y de baño y de armarios empotrados, consecuencia de contratos directamente formalizados con el promotor de la construcción o rehabilitación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1586080252"/>
                  </a:ext>
                </a:extLst>
              </a:tr>
              <a:tr h="588091">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179705" marR="26035"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3º. Las ejecuciones de obra consecuencia de contratos directamente formalizados entre las Comunidades de Propietarios y el contratista que tengan por objeto la construcción de garajes complementarios en terrenos o locales comunes, con un máximo de 2 plazas por propietario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690894868"/>
                  </a:ext>
                </a:extLst>
              </a:tr>
              <a:tr h="552787">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Las viviendas de protección oficial de régimen especial o de promoción pública, cuando las entregas se efectúen por sus promotores, incluidos los garajes (con un máximo de dos unidades), y anexos situados en el mismo edificio que se transmitan conjuntamente.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tc gridSpan="2">
                  <a:txBody>
                    <a:bodyPr/>
                    <a:lstStyle/>
                    <a:p>
                      <a:pPr marL="945515" marR="34925" indent="-6350" algn="r">
                        <a:lnSpc>
                          <a:spcPct val="107000"/>
                        </a:lnSpc>
                        <a:spcAft>
                          <a:spcPts val="600"/>
                        </a:spcAft>
                      </a:pPr>
                      <a:r>
                        <a:rPr lang="es-ES" sz="1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 </a:t>
                      </a:r>
                      <a:endParaRPr lang="es-ES" sz="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4000904190"/>
                  </a:ext>
                </a:extLst>
              </a:tr>
            </a:tbl>
          </a:graphicData>
        </a:graphic>
      </p:graphicFrame>
      <p:pic>
        <p:nvPicPr>
          <p:cNvPr id="12" name="Imagen 11">
            <a:extLst>
              <a:ext uri="{FF2B5EF4-FFF2-40B4-BE49-F238E27FC236}">
                <a16:creationId xmlns:a16="http://schemas.microsoft.com/office/drawing/2014/main" id="{9A675760-2D4A-E6A5-C6C5-601E4687B232}"/>
              </a:ext>
            </a:extLst>
          </p:cNvPr>
          <p:cNvPicPr>
            <a:picLocks noChangeAspect="1"/>
          </p:cNvPicPr>
          <p:nvPr/>
        </p:nvPicPr>
        <p:blipFill>
          <a:blip r:embed="rId4"/>
          <a:stretch>
            <a:fillRect/>
          </a:stretch>
        </p:blipFill>
        <p:spPr>
          <a:xfrm>
            <a:off x="2141070" y="1347742"/>
            <a:ext cx="8108399" cy="4789485"/>
          </a:xfrm>
          <a:prstGeom prst="rect">
            <a:avLst/>
          </a:prstGeom>
        </p:spPr>
      </p:pic>
    </p:spTree>
    <p:extLst>
      <p:ext uri="{BB962C8B-B14F-4D97-AF65-F5344CB8AC3E}">
        <p14:creationId xmlns:p14="http://schemas.microsoft.com/office/powerpoint/2010/main" val="34762339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8C6521F1-7FBE-BB51-D164-0745B7A7BDF6}"/>
              </a:ext>
            </a:extLst>
          </p:cNvPr>
          <p:cNvSpPr txBox="1"/>
          <p:nvPr/>
        </p:nvSpPr>
        <p:spPr>
          <a:xfrm>
            <a:off x="1744825" y="469494"/>
            <a:ext cx="10698089" cy="1015663"/>
          </a:xfrm>
          <a:prstGeom prst="rect">
            <a:avLst/>
          </a:prstGeom>
          <a:noFill/>
        </p:spPr>
        <p:txBody>
          <a:bodyPr wrap="square" rtlCol="0">
            <a:spAutoFit/>
          </a:bodyPr>
          <a:lstStyle/>
          <a:p>
            <a:r>
              <a:rPr lang="es-ES" sz="3600" b="1" dirty="0">
                <a:solidFill>
                  <a:srgbClr val="002060"/>
                </a:solidFill>
              </a:rPr>
              <a:t>IMPUESTO SOBRE EL VALOR AÑADIDO</a:t>
            </a:r>
          </a:p>
          <a:p>
            <a:r>
              <a:rPr lang="es-ES" sz="2400" b="1" dirty="0">
                <a:solidFill>
                  <a:srgbClr val="0070C0"/>
                </a:solidFill>
              </a:rPr>
              <a:t>TRANSMISIÓN DE CASAS PREFABRICADAS Y OBRAS POR EMPRESARIOS</a:t>
            </a:r>
          </a:p>
        </p:txBody>
      </p:sp>
      <p:pic>
        <p:nvPicPr>
          <p:cNvPr id="7" name="Imagen 6" descr="Un dibujo animado&#10;&#10;Descripción generada automáticamente con confianza baja">
            <a:extLst>
              <a:ext uri="{FF2B5EF4-FFF2-40B4-BE49-F238E27FC236}">
                <a16:creationId xmlns:a16="http://schemas.microsoft.com/office/drawing/2014/main" id="{175FAC6B-A857-3FD5-ECCD-257B6AD88C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2928" y="5482323"/>
            <a:ext cx="3013881" cy="1320090"/>
          </a:xfrm>
          <a:prstGeom prst="rect">
            <a:avLst/>
          </a:prstGeom>
        </p:spPr>
      </p:pic>
      <p:sp>
        <p:nvSpPr>
          <p:cNvPr id="8" name="CuadroTexto 7">
            <a:extLst>
              <a:ext uri="{FF2B5EF4-FFF2-40B4-BE49-F238E27FC236}">
                <a16:creationId xmlns:a16="http://schemas.microsoft.com/office/drawing/2014/main" id="{EB379AAA-61DB-31C4-B638-24080A9A0F4E}"/>
              </a:ext>
            </a:extLst>
          </p:cNvPr>
          <p:cNvSpPr txBox="1"/>
          <p:nvPr/>
        </p:nvSpPr>
        <p:spPr>
          <a:xfrm>
            <a:off x="242950" y="129218"/>
            <a:ext cx="6848350" cy="369332"/>
          </a:xfrm>
          <a:prstGeom prst="rect">
            <a:avLst/>
          </a:prstGeom>
          <a:noFill/>
        </p:spPr>
        <p:txBody>
          <a:bodyPr wrap="none" rtlCol="0">
            <a:spAutoFit/>
          </a:bodyPr>
          <a:lstStyle/>
          <a:p>
            <a:r>
              <a:rPr lang="es-ES" sz="1800" b="1" dirty="0">
                <a:solidFill>
                  <a:srgbClr val="0070C0"/>
                </a:solidFill>
              </a:rPr>
              <a:t>FISCALIDAD EN EL ENTORNO DEL PATRIMONIO INMOBILIARIO</a:t>
            </a:r>
            <a:endParaRPr lang="es-ES" dirty="0"/>
          </a:p>
        </p:txBody>
      </p:sp>
      <p:pic>
        <p:nvPicPr>
          <p:cNvPr id="10" name="Imagen 9" descr="Interfaz de usuario gráfica&#10;&#10;Descripción generada automáticamente">
            <a:extLst>
              <a:ext uri="{FF2B5EF4-FFF2-40B4-BE49-F238E27FC236}">
                <a16:creationId xmlns:a16="http://schemas.microsoft.com/office/drawing/2014/main" id="{9F179F66-E7B8-8498-B28E-510FD82FB5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7749" y="5321443"/>
            <a:ext cx="2868694" cy="1480970"/>
          </a:xfrm>
          <a:prstGeom prst="rect">
            <a:avLst/>
          </a:prstGeom>
        </p:spPr>
      </p:pic>
      <p:pic>
        <p:nvPicPr>
          <p:cNvPr id="4" name="Imagen 3">
            <a:extLst>
              <a:ext uri="{FF2B5EF4-FFF2-40B4-BE49-F238E27FC236}">
                <a16:creationId xmlns:a16="http://schemas.microsoft.com/office/drawing/2014/main" id="{CFA8B52C-CF1E-B1E1-74F0-542C87A545C3}"/>
              </a:ext>
            </a:extLst>
          </p:cNvPr>
          <p:cNvPicPr>
            <a:picLocks noChangeAspect="1"/>
          </p:cNvPicPr>
          <p:nvPr/>
        </p:nvPicPr>
        <p:blipFill>
          <a:blip r:embed="rId4"/>
          <a:stretch>
            <a:fillRect/>
          </a:stretch>
        </p:blipFill>
        <p:spPr>
          <a:xfrm>
            <a:off x="1744825" y="1469060"/>
            <a:ext cx="8427307" cy="5317256"/>
          </a:xfrm>
          <a:prstGeom prst="rect">
            <a:avLst/>
          </a:prstGeom>
        </p:spPr>
      </p:pic>
    </p:spTree>
    <p:extLst>
      <p:ext uri="{BB962C8B-B14F-4D97-AF65-F5344CB8AC3E}">
        <p14:creationId xmlns:p14="http://schemas.microsoft.com/office/powerpoint/2010/main" val="7093558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8C6521F1-7FBE-BB51-D164-0745B7A7BDF6}"/>
              </a:ext>
            </a:extLst>
          </p:cNvPr>
          <p:cNvSpPr txBox="1"/>
          <p:nvPr/>
        </p:nvSpPr>
        <p:spPr>
          <a:xfrm>
            <a:off x="2019868" y="442042"/>
            <a:ext cx="8427307" cy="1015663"/>
          </a:xfrm>
          <a:prstGeom prst="rect">
            <a:avLst/>
          </a:prstGeom>
          <a:noFill/>
        </p:spPr>
        <p:txBody>
          <a:bodyPr wrap="none" rtlCol="0">
            <a:spAutoFit/>
          </a:bodyPr>
          <a:lstStyle/>
          <a:p>
            <a:r>
              <a:rPr lang="es-ES" sz="3600" b="1" dirty="0">
                <a:solidFill>
                  <a:srgbClr val="002060"/>
                </a:solidFill>
              </a:rPr>
              <a:t>IMPUESTO SOBRE EL VALOR AÑADIDO</a:t>
            </a:r>
          </a:p>
          <a:p>
            <a:r>
              <a:rPr lang="es-ES" sz="2400" b="1" dirty="0">
                <a:solidFill>
                  <a:srgbClr val="0070C0"/>
                </a:solidFill>
              </a:rPr>
              <a:t>TRANSMISIÓN DE VPO Y OBRAS</a:t>
            </a:r>
          </a:p>
        </p:txBody>
      </p:sp>
      <p:pic>
        <p:nvPicPr>
          <p:cNvPr id="7" name="Imagen 6" descr="Un dibujo animado&#10;&#10;Descripción generada automáticamente con confianza baja">
            <a:extLst>
              <a:ext uri="{FF2B5EF4-FFF2-40B4-BE49-F238E27FC236}">
                <a16:creationId xmlns:a16="http://schemas.microsoft.com/office/drawing/2014/main" id="{175FAC6B-A857-3FD5-ECCD-257B6AD88C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2928" y="5482323"/>
            <a:ext cx="3013881" cy="1320090"/>
          </a:xfrm>
          <a:prstGeom prst="rect">
            <a:avLst/>
          </a:prstGeom>
        </p:spPr>
      </p:pic>
      <p:sp>
        <p:nvSpPr>
          <p:cNvPr id="8" name="CuadroTexto 7">
            <a:extLst>
              <a:ext uri="{FF2B5EF4-FFF2-40B4-BE49-F238E27FC236}">
                <a16:creationId xmlns:a16="http://schemas.microsoft.com/office/drawing/2014/main" id="{EB379AAA-61DB-31C4-B638-24080A9A0F4E}"/>
              </a:ext>
            </a:extLst>
          </p:cNvPr>
          <p:cNvSpPr txBox="1"/>
          <p:nvPr/>
        </p:nvSpPr>
        <p:spPr>
          <a:xfrm>
            <a:off x="242950" y="129218"/>
            <a:ext cx="6848350" cy="369332"/>
          </a:xfrm>
          <a:prstGeom prst="rect">
            <a:avLst/>
          </a:prstGeom>
          <a:noFill/>
        </p:spPr>
        <p:txBody>
          <a:bodyPr wrap="none" rtlCol="0">
            <a:spAutoFit/>
          </a:bodyPr>
          <a:lstStyle/>
          <a:p>
            <a:r>
              <a:rPr lang="es-ES" sz="1800" b="1" dirty="0">
                <a:solidFill>
                  <a:srgbClr val="0070C0"/>
                </a:solidFill>
              </a:rPr>
              <a:t>FISCALIDAD EN EL ENTORNO DEL PATRIMONIO INMOBILIARIO</a:t>
            </a:r>
            <a:endParaRPr lang="es-ES" dirty="0"/>
          </a:p>
        </p:txBody>
      </p:sp>
      <p:pic>
        <p:nvPicPr>
          <p:cNvPr id="10" name="Imagen 9" descr="Interfaz de usuario gráfica&#10;&#10;Descripción generada automáticamente">
            <a:extLst>
              <a:ext uri="{FF2B5EF4-FFF2-40B4-BE49-F238E27FC236}">
                <a16:creationId xmlns:a16="http://schemas.microsoft.com/office/drawing/2014/main" id="{9F179F66-E7B8-8498-B28E-510FD82FB5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7749" y="5321443"/>
            <a:ext cx="2868694" cy="1480970"/>
          </a:xfrm>
          <a:prstGeom prst="rect">
            <a:avLst/>
          </a:prstGeom>
        </p:spPr>
      </p:pic>
      <p:graphicFrame>
        <p:nvGraphicFramePr>
          <p:cNvPr id="6" name="Tabla 5">
            <a:extLst>
              <a:ext uri="{FF2B5EF4-FFF2-40B4-BE49-F238E27FC236}">
                <a16:creationId xmlns:a16="http://schemas.microsoft.com/office/drawing/2014/main" id="{CCB8E76F-F9DD-344C-F971-EF5E3FC5F03D}"/>
              </a:ext>
            </a:extLst>
          </p:cNvPr>
          <p:cNvGraphicFramePr>
            <a:graphicFrameLocks noGrp="1"/>
          </p:cNvGraphicFramePr>
          <p:nvPr/>
        </p:nvGraphicFramePr>
        <p:xfrm>
          <a:off x="6967103" y="-19504161"/>
          <a:ext cx="3601275" cy="4348617"/>
        </p:xfrm>
        <a:graphic>
          <a:graphicData uri="http://schemas.openxmlformats.org/drawingml/2006/table">
            <a:tbl>
              <a:tblPr firstRow="1" firstCol="1" bandRow="1"/>
              <a:tblGrid>
                <a:gridCol w="905130">
                  <a:extLst>
                    <a:ext uri="{9D8B030D-6E8A-4147-A177-3AD203B41FA5}">
                      <a16:colId xmlns:a16="http://schemas.microsoft.com/office/drawing/2014/main" val="3696997914"/>
                    </a:ext>
                  </a:extLst>
                </a:gridCol>
                <a:gridCol w="597005">
                  <a:extLst>
                    <a:ext uri="{9D8B030D-6E8A-4147-A177-3AD203B41FA5}">
                      <a16:colId xmlns:a16="http://schemas.microsoft.com/office/drawing/2014/main" val="3760727031"/>
                    </a:ext>
                  </a:extLst>
                </a:gridCol>
                <a:gridCol w="597005">
                  <a:extLst>
                    <a:ext uri="{9D8B030D-6E8A-4147-A177-3AD203B41FA5}">
                      <a16:colId xmlns:a16="http://schemas.microsoft.com/office/drawing/2014/main" val="2164007448"/>
                    </a:ext>
                  </a:extLst>
                </a:gridCol>
                <a:gridCol w="597005">
                  <a:extLst>
                    <a:ext uri="{9D8B030D-6E8A-4147-A177-3AD203B41FA5}">
                      <a16:colId xmlns:a16="http://schemas.microsoft.com/office/drawing/2014/main" val="1995639815"/>
                    </a:ext>
                  </a:extLst>
                </a:gridCol>
                <a:gridCol w="905130">
                  <a:extLst>
                    <a:ext uri="{9D8B030D-6E8A-4147-A177-3AD203B41FA5}">
                      <a16:colId xmlns:a16="http://schemas.microsoft.com/office/drawing/2014/main" val="2617428375"/>
                    </a:ext>
                  </a:extLst>
                </a:gridCol>
              </a:tblGrid>
              <a:tr h="0">
                <a:tc gridSpan="2">
                  <a:txBody>
                    <a:bodyPr/>
                    <a:lstStyle/>
                    <a:p>
                      <a:pPr marL="945515" marR="1270" indent="-6350" algn="l">
                        <a:lnSpc>
                          <a:spcPct val="107000"/>
                        </a:lnSpc>
                        <a:spcAft>
                          <a:spcPts val="600"/>
                        </a:spcAft>
                      </a:pPr>
                      <a:r>
                        <a:rPr lang="es-ES" sz="1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Tipos reducidos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a:noFill/>
                    </a:lnL>
                    <a:lnR>
                      <a:noFill/>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808080"/>
                    </a:solidFill>
                  </a:tcPr>
                </a:tc>
                <a:tc hMerge="1">
                  <a:txBody>
                    <a:bodyPr/>
                    <a:lstStyle/>
                    <a:p>
                      <a:endParaRPr lang="es-ES"/>
                    </a:p>
                  </a:txBody>
                  <a:tcPr/>
                </a:tc>
                <a:tc gridSpan="2">
                  <a:txBody>
                    <a:bodyPr/>
                    <a:lstStyle/>
                    <a:p>
                      <a:pPr marL="945515" marR="34925" indent="-6350" algn="r">
                        <a:lnSpc>
                          <a:spcPct val="107000"/>
                        </a:lnSpc>
                        <a:spcAft>
                          <a:spcPts val="600"/>
                        </a:spcAft>
                      </a:pPr>
                      <a:r>
                        <a:rPr lang="es-ES" sz="1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a:noFill/>
                    </a:lnL>
                    <a:lnR>
                      <a:noFill/>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808080"/>
                    </a:solidFill>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a:noFill/>
                    </a:lnR>
                    <a:lnT>
                      <a:noFill/>
                    </a:lnT>
                    <a:lnB>
                      <a:noFill/>
                    </a:lnB>
                  </a:tcPr>
                </a:tc>
                <a:extLst>
                  <a:ext uri="{0D108BD9-81ED-4DB2-BD59-A6C34878D82A}">
                    <a16:rowId xmlns:a16="http://schemas.microsoft.com/office/drawing/2014/main" val="945369553"/>
                  </a:ext>
                </a:extLst>
              </a:tr>
              <a:tr h="87240">
                <a:tc gridSpan="2">
                  <a:txBody>
                    <a:bodyPr/>
                    <a:lstStyle/>
                    <a:p>
                      <a:pPr marL="945515" marR="2540" indent="-6350" algn="just">
                        <a:lnSpc>
                          <a:spcPct val="112000"/>
                        </a:lnSpc>
                        <a:spcAft>
                          <a:spcPts val="29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Viviendas, garajes (máximo 2 unidades), y anexos que se transmitan conjuntamente con la vivienda, entregadas por promotor (1ª. entrega).  </a:t>
                      </a:r>
                    </a:p>
                    <a:p>
                      <a:pPr marL="945515" marR="19685" indent="-6350" algn="l">
                        <a:lnSpc>
                          <a:spcPct val="112000"/>
                        </a:lnSpc>
                        <a:spcAft>
                          <a:spcPts val="30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Por anexos se entienden, entre otros, además de las plazas de garaje, los sótanos, las buhardillas o trasteros, escaleras, porterías, así como pistas de deporte, jardines, piscinas y espacios de uso común en la propia parcela y que se transmitan simultáneamente con ellos. </a:t>
                      </a:r>
                    </a:p>
                    <a:p>
                      <a:pPr marL="945515" marR="1270" indent="-6350" algn="l">
                        <a:lnSpc>
                          <a:spcPct val="112000"/>
                        </a:lnSpc>
                        <a:spcAft>
                          <a:spcPts val="29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No tendrán la consideración de anexos a viviendas los locales de negocio, aunque se transmitan conjuntamente con los edificios o parte de los mismos destinados a viviendas. </a:t>
                      </a:r>
                    </a:p>
                    <a:p>
                      <a:pPr marL="945515" marR="2540" indent="-6350" algn="l">
                        <a:lnSpc>
                          <a:spcPct val="112000"/>
                        </a:lnSpc>
                        <a:spcAft>
                          <a:spcPts val="29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 entrega de viviendas unifamiliares con sus terrenos accesorios realizadas por empresarios o profesionales en el ejercicio de su actividad, tributarán al 10% siempre y cuando estos no superen los 5.000 metros cuadrados; el exceso tributará al régimen general (21%). </a:t>
                      </a:r>
                    </a:p>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Se excluyen: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397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4102891781"/>
                  </a:ext>
                </a:extLst>
              </a:tr>
              <a:tr h="0">
                <a:tc gridSpan="2">
                  <a:txBody>
                    <a:bodyPr/>
                    <a:lstStyle/>
                    <a:p>
                      <a:pPr marL="945515" marR="1270" indent="-6350" algn="l">
                        <a:lnSpc>
                          <a:spcPct val="107000"/>
                        </a:lnSpc>
                        <a:spcAft>
                          <a:spcPts val="600"/>
                        </a:spcAft>
                        <a:tabLst>
                          <a:tab pos="830580" algn="ctr"/>
                        </a:tabLst>
                      </a:pPr>
                      <a:r>
                        <a:rPr lang="es-ES" sz="10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s-ES" sz="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Locales de negocio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397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21%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573092619"/>
                  </a:ext>
                </a:extLst>
              </a:tr>
              <a:tr h="0">
                <a:tc gridSpan="2">
                  <a:txBody>
                    <a:bodyPr/>
                    <a:lstStyle/>
                    <a:p>
                      <a:pPr marL="945515" marR="1270" indent="-6350" algn="l">
                        <a:lnSpc>
                          <a:spcPct val="107000"/>
                        </a:lnSpc>
                        <a:spcAft>
                          <a:spcPts val="600"/>
                        </a:spcAft>
                        <a:tabLst>
                          <a:tab pos="1474470" algn="ctr"/>
                        </a:tabLst>
                      </a:pPr>
                      <a:r>
                        <a:rPr lang="es-ES" sz="10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s-ES" sz="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Edificaciones destinadas a su demolición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397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21%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401091624"/>
                  </a:ext>
                </a:extLst>
              </a:tr>
              <a:tr h="54882">
                <a:tc gridSpan="2">
                  <a:txBody>
                    <a:bodyPr/>
                    <a:lstStyle/>
                    <a:p>
                      <a:pPr marL="945515" marR="1270" indent="-6350" algn="l">
                        <a:lnSpc>
                          <a:spcPct val="107000"/>
                        </a:lnSpc>
                        <a:spcAft>
                          <a:spcPts val="36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Entrega de casas prefabricadas. </a:t>
                      </a:r>
                    </a:p>
                    <a:p>
                      <a:pPr marL="945515" marR="1270" indent="-6350" algn="l">
                        <a:lnSpc>
                          <a:spcPct val="107000"/>
                        </a:lnSpc>
                        <a:spcAft>
                          <a:spcPts val="4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Tendrán la consideración de edificación las casas prefabricadas y otras </a:t>
                      </a:r>
                    </a:p>
                    <a:p>
                      <a:pPr marL="945515" marR="7620" indent="-6350" algn="l">
                        <a:lnSpc>
                          <a:spcPct val="112000"/>
                        </a:lnSpc>
                        <a:spcAft>
                          <a:spcPts val="18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construcciones modulares que se unan permanentemente al suelo y que, objetiva y legalmente consideradas, sean susceptibles de ser utilizadas como vivienda.  </a:t>
                      </a:r>
                    </a:p>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Precisión: En el supuesto de que la casa prefabricada pueda ser objeto de traslado a otro lugar, sin quebranto de la materia ni menoscabo del objeto, no se estaría ante una edificación y, por tanto, no sería aplicable el tipo reducido del 10 por ciento aplicable a las edificaciones aptas para su utilización como viviendas, sino el tipo impositivo general del 21 por ciento.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70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w="1270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3165188559"/>
                  </a:ext>
                </a:extLst>
              </a:tr>
              <a:tr h="1102635">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a:noFill/>
                    </a:lnB>
                  </a:tcPr>
                </a:tc>
                <a:tc gridSpan="2">
                  <a:txBody>
                    <a:bodyPr/>
                    <a:lstStyle/>
                    <a:p>
                      <a:pPr marL="945515" marR="1270" indent="-6350" algn="l">
                        <a:lnSpc>
                          <a:spcPct val="112000"/>
                        </a:lnSpc>
                        <a:spcAft>
                          <a:spcPts val="42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Las ejecuciones de obra de renovación y reparación realizadas en viviendas, cuando se cumplan los siguientes requisitos: </a:t>
                      </a:r>
                    </a:p>
                    <a:p>
                      <a:pPr marL="342900" marR="1270" lvl="0" indent="-342900" algn="l" fontAlgn="base">
                        <a:lnSpc>
                          <a:spcPct val="112000"/>
                        </a:lnSpc>
                        <a:spcAft>
                          <a:spcPts val="125"/>
                        </a:spcAft>
                        <a:buClr>
                          <a:srgbClr val="000000"/>
                        </a:buClr>
                        <a:buSzPts val="1000"/>
                        <a:buFont typeface="+mj-lt"/>
                        <a:buAutoNum type="alphaLcParenR"/>
                      </a:pPr>
                      <a:r>
                        <a:rPr lang="es-ES" sz="100" u="none" strike="noStrike">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Que el destinatario sea persona física y utilice la vivienda a que se refieren las obras para su uso particular, o sea una comunidad de propietarios. </a:t>
                      </a:r>
                    </a:p>
                    <a:p>
                      <a:pPr marL="342900" marR="1270" lvl="0" indent="-342900" algn="l" fontAlgn="base">
                        <a:lnSpc>
                          <a:spcPct val="112000"/>
                        </a:lnSpc>
                        <a:spcAft>
                          <a:spcPts val="125"/>
                        </a:spcAft>
                        <a:buClr>
                          <a:srgbClr val="000000"/>
                        </a:buClr>
                        <a:buSzPts val="1000"/>
                        <a:buFont typeface="+mj-lt"/>
                        <a:buAutoNum type="alphaLcParenR"/>
                      </a:pPr>
                      <a:r>
                        <a:rPr lang="es-ES" sz="100" u="none" strike="noStrike">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Que la construcción o rehabilitación haya concluido al menos dos años antes del inicio de las obras. </a:t>
                      </a:r>
                    </a:p>
                    <a:p>
                      <a:pPr marL="342900" marR="1270" lvl="0" indent="-342900" algn="l" fontAlgn="base">
                        <a:lnSpc>
                          <a:spcPct val="107000"/>
                        </a:lnSpc>
                        <a:spcAft>
                          <a:spcPts val="600"/>
                        </a:spcAft>
                        <a:buClr>
                          <a:srgbClr val="000000"/>
                        </a:buClr>
                        <a:buSzPts val="1000"/>
                        <a:buFont typeface="+mj-lt"/>
                        <a:buAutoNum type="alphaLcParenR"/>
                      </a:pPr>
                      <a:r>
                        <a:rPr lang="es-ES" sz="100" u="none" strike="noStrike">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Que la persona que realice las obras no aporte materiales o, su coste no exceda del 40 por ciento de la base imponible de la operación.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3369248045"/>
                  </a:ext>
                </a:extLst>
              </a:tr>
              <a:tr h="693927">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945515" marR="1270" indent="-6350" algn="l">
                        <a:lnSpc>
                          <a:spcPct val="112000"/>
                        </a:lnSpc>
                        <a:spcAft>
                          <a:spcPts val="18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Ejecuciones de obra sobre edificaciones destinadas principalmente a viviendas, incluidos locales, anejos, garajes e instalaciones complementarias. </a:t>
                      </a:r>
                    </a:p>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Precisión: Se considerarán destinadas principalmente a viviendas, las edificaciones en las que al menos el 50 por ciento de la superficie construida se destine a dicha utilización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945515" marR="1270" indent="-6350" algn="r">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395645864"/>
                  </a:ext>
                </a:extLst>
              </a:tr>
              <a:tr h="371225">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17970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1º. Las ejecuciones de obras consecuencia de contratos directamente formalizados entre el promotor y el contratista que tengan por objeto la construcción o rehabilitación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2080492731"/>
                  </a:ext>
                </a:extLst>
              </a:tr>
              <a:tr h="414094">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17970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2º. Las ventas con instalación de armarios de cocina y de baño y de armarios empotrados, consecuencia de contratos directamente formalizados con el promotor de la construcción o rehabilitación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1586080252"/>
                  </a:ext>
                </a:extLst>
              </a:tr>
              <a:tr h="588091">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179705" marR="26035"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3º. Las ejecuciones de obra consecuencia de contratos directamente formalizados entre las Comunidades de Propietarios y el contratista que tengan por objeto la construcción de garajes complementarios en terrenos o locales comunes, con un máximo de 2 plazas por propietario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690894868"/>
                  </a:ext>
                </a:extLst>
              </a:tr>
              <a:tr h="552787">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Las viviendas de protección oficial de régimen especial o de promoción pública, cuando las entregas se efectúen por sus promotores, incluidos los garajes (con un máximo de dos unidades), y anexos situados en el mismo edificio que se transmitan conjuntamente.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tc gridSpan="2">
                  <a:txBody>
                    <a:bodyPr/>
                    <a:lstStyle/>
                    <a:p>
                      <a:pPr marL="945515" marR="34925" indent="-6350" algn="r">
                        <a:lnSpc>
                          <a:spcPct val="107000"/>
                        </a:lnSpc>
                        <a:spcAft>
                          <a:spcPts val="600"/>
                        </a:spcAft>
                      </a:pPr>
                      <a:r>
                        <a:rPr lang="es-ES" sz="1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 </a:t>
                      </a:r>
                      <a:endParaRPr lang="es-ES" sz="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4000904190"/>
                  </a:ext>
                </a:extLst>
              </a:tr>
            </a:tbl>
          </a:graphicData>
        </a:graphic>
      </p:graphicFrame>
      <p:pic>
        <p:nvPicPr>
          <p:cNvPr id="12" name="Imagen 11">
            <a:extLst>
              <a:ext uri="{FF2B5EF4-FFF2-40B4-BE49-F238E27FC236}">
                <a16:creationId xmlns:a16="http://schemas.microsoft.com/office/drawing/2014/main" id="{D267633F-811C-6E8A-0B4F-4B978C100E4F}"/>
              </a:ext>
            </a:extLst>
          </p:cNvPr>
          <p:cNvPicPr>
            <a:picLocks noChangeAspect="1"/>
          </p:cNvPicPr>
          <p:nvPr/>
        </p:nvPicPr>
        <p:blipFill>
          <a:blip r:embed="rId4"/>
          <a:stretch>
            <a:fillRect/>
          </a:stretch>
        </p:blipFill>
        <p:spPr>
          <a:xfrm>
            <a:off x="1828800" y="1512144"/>
            <a:ext cx="7383438" cy="4549784"/>
          </a:xfrm>
          <a:prstGeom prst="rect">
            <a:avLst/>
          </a:prstGeom>
        </p:spPr>
      </p:pic>
    </p:spTree>
    <p:extLst>
      <p:ext uri="{BB962C8B-B14F-4D97-AF65-F5344CB8AC3E}">
        <p14:creationId xmlns:p14="http://schemas.microsoft.com/office/powerpoint/2010/main" val="4113762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8C6521F1-7FBE-BB51-D164-0745B7A7BDF6}"/>
              </a:ext>
            </a:extLst>
          </p:cNvPr>
          <p:cNvSpPr txBox="1"/>
          <p:nvPr/>
        </p:nvSpPr>
        <p:spPr>
          <a:xfrm>
            <a:off x="2019868" y="442042"/>
            <a:ext cx="8427307" cy="1015663"/>
          </a:xfrm>
          <a:prstGeom prst="rect">
            <a:avLst/>
          </a:prstGeom>
          <a:noFill/>
        </p:spPr>
        <p:txBody>
          <a:bodyPr wrap="none" rtlCol="0">
            <a:spAutoFit/>
          </a:bodyPr>
          <a:lstStyle/>
          <a:p>
            <a:r>
              <a:rPr lang="es-ES" sz="3600" b="1" dirty="0">
                <a:solidFill>
                  <a:srgbClr val="002060"/>
                </a:solidFill>
              </a:rPr>
              <a:t>IMPUESTO SOBRE EL VALOR AÑADIDO</a:t>
            </a:r>
          </a:p>
          <a:p>
            <a:r>
              <a:rPr lang="es-ES" sz="2400" b="1" dirty="0">
                <a:solidFill>
                  <a:srgbClr val="0070C0"/>
                </a:solidFill>
              </a:rPr>
              <a:t>ARRENDAMIENTOS</a:t>
            </a:r>
          </a:p>
        </p:txBody>
      </p:sp>
      <p:pic>
        <p:nvPicPr>
          <p:cNvPr id="7" name="Imagen 6" descr="Un dibujo animado&#10;&#10;Descripción generada automáticamente con confianza baja">
            <a:extLst>
              <a:ext uri="{FF2B5EF4-FFF2-40B4-BE49-F238E27FC236}">
                <a16:creationId xmlns:a16="http://schemas.microsoft.com/office/drawing/2014/main" id="{175FAC6B-A857-3FD5-ECCD-257B6AD88C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2928" y="5482323"/>
            <a:ext cx="3013881" cy="1320090"/>
          </a:xfrm>
          <a:prstGeom prst="rect">
            <a:avLst/>
          </a:prstGeom>
        </p:spPr>
      </p:pic>
      <p:sp>
        <p:nvSpPr>
          <p:cNvPr id="8" name="CuadroTexto 7">
            <a:extLst>
              <a:ext uri="{FF2B5EF4-FFF2-40B4-BE49-F238E27FC236}">
                <a16:creationId xmlns:a16="http://schemas.microsoft.com/office/drawing/2014/main" id="{EB379AAA-61DB-31C4-B638-24080A9A0F4E}"/>
              </a:ext>
            </a:extLst>
          </p:cNvPr>
          <p:cNvSpPr txBox="1"/>
          <p:nvPr/>
        </p:nvSpPr>
        <p:spPr>
          <a:xfrm>
            <a:off x="242950" y="129218"/>
            <a:ext cx="6848350" cy="369332"/>
          </a:xfrm>
          <a:prstGeom prst="rect">
            <a:avLst/>
          </a:prstGeom>
          <a:noFill/>
        </p:spPr>
        <p:txBody>
          <a:bodyPr wrap="none" rtlCol="0">
            <a:spAutoFit/>
          </a:bodyPr>
          <a:lstStyle/>
          <a:p>
            <a:r>
              <a:rPr lang="es-ES" sz="1800" b="1" dirty="0">
                <a:solidFill>
                  <a:srgbClr val="0070C0"/>
                </a:solidFill>
              </a:rPr>
              <a:t>FISCALIDAD EN EL ENTORNO DEL PATRIMONIO INMOBILIARIO</a:t>
            </a:r>
            <a:endParaRPr lang="es-ES" dirty="0"/>
          </a:p>
        </p:txBody>
      </p:sp>
      <p:pic>
        <p:nvPicPr>
          <p:cNvPr id="10" name="Imagen 9" descr="Interfaz de usuario gráfica&#10;&#10;Descripción generada automáticamente">
            <a:extLst>
              <a:ext uri="{FF2B5EF4-FFF2-40B4-BE49-F238E27FC236}">
                <a16:creationId xmlns:a16="http://schemas.microsoft.com/office/drawing/2014/main" id="{9F179F66-E7B8-8498-B28E-510FD82FB5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7749" y="5321443"/>
            <a:ext cx="2868694" cy="1480970"/>
          </a:xfrm>
          <a:prstGeom prst="rect">
            <a:avLst/>
          </a:prstGeom>
        </p:spPr>
      </p:pic>
      <p:graphicFrame>
        <p:nvGraphicFramePr>
          <p:cNvPr id="6" name="Tabla 5">
            <a:extLst>
              <a:ext uri="{FF2B5EF4-FFF2-40B4-BE49-F238E27FC236}">
                <a16:creationId xmlns:a16="http://schemas.microsoft.com/office/drawing/2014/main" id="{CCB8E76F-F9DD-344C-F971-EF5E3FC5F03D}"/>
              </a:ext>
            </a:extLst>
          </p:cNvPr>
          <p:cNvGraphicFramePr>
            <a:graphicFrameLocks noGrp="1"/>
          </p:cNvGraphicFramePr>
          <p:nvPr/>
        </p:nvGraphicFramePr>
        <p:xfrm>
          <a:off x="6967103" y="-19504161"/>
          <a:ext cx="3601275" cy="4348617"/>
        </p:xfrm>
        <a:graphic>
          <a:graphicData uri="http://schemas.openxmlformats.org/drawingml/2006/table">
            <a:tbl>
              <a:tblPr firstRow="1" firstCol="1" bandRow="1"/>
              <a:tblGrid>
                <a:gridCol w="905130">
                  <a:extLst>
                    <a:ext uri="{9D8B030D-6E8A-4147-A177-3AD203B41FA5}">
                      <a16:colId xmlns:a16="http://schemas.microsoft.com/office/drawing/2014/main" val="3696997914"/>
                    </a:ext>
                  </a:extLst>
                </a:gridCol>
                <a:gridCol w="597005">
                  <a:extLst>
                    <a:ext uri="{9D8B030D-6E8A-4147-A177-3AD203B41FA5}">
                      <a16:colId xmlns:a16="http://schemas.microsoft.com/office/drawing/2014/main" val="3760727031"/>
                    </a:ext>
                  </a:extLst>
                </a:gridCol>
                <a:gridCol w="597005">
                  <a:extLst>
                    <a:ext uri="{9D8B030D-6E8A-4147-A177-3AD203B41FA5}">
                      <a16:colId xmlns:a16="http://schemas.microsoft.com/office/drawing/2014/main" val="2164007448"/>
                    </a:ext>
                  </a:extLst>
                </a:gridCol>
                <a:gridCol w="597005">
                  <a:extLst>
                    <a:ext uri="{9D8B030D-6E8A-4147-A177-3AD203B41FA5}">
                      <a16:colId xmlns:a16="http://schemas.microsoft.com/office/drawing/2014/main" val="1995639815"/>
                    </a:ext>
                  </a:extLst>
                </a:gridCol>
                <a:gridCol w="905130">
                  <a:extLst>
                    <a:ext uri="{9D8B030D-6E8A-4147-A177-3AD203B41FA5}">
                      <a16:colId xmlns:a16="http://schemas.microsoft.com/office/drawing/2014/main" val="2617428375"/>
                    </a:ext>
                  </a:extLst>
                </a:gridCol>
              </a:tblGrid>
              <a:tr h="0">
                <a:tc gridSpan="2">
                  <a:txBody>
                    <a:bodyPr/>
                    <a:lstStyle/>
                    <a:p>
                      <a:pPr marL="945515" marR="1270" indent="-6350" algn="l">
                        <a:lnSpc>
                          <a:spcPct val="107000"/>
                        </a:lnSpc>
                        <a:spcAft>
                          <a:spcPts val="600"/>
                        </a:spcAft>
                      </a:pPr>
                      <a:r>
                        <a:rPr lang="es-ES" sz="1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Tipos reducidos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a:noFill/>
                    </a:lnL>
                    <a:lnR>
                      <a:noFill/>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808080"/>
                    </a:solidFill>
                  </a:tcPr>
                </a:tc>
                <a:tc hMerge="1">
                  <a:txBody>
                    <a:bodyPr/>
                    <a:lstStyle/>
                    <a:p>
                      <a:endParaRPr lang="es-ES"/>
                    </a:p>
                  </a:txBody>
                  <a:tcPr/>
                </a:tc>
                <a:tc gridSpan="2">
                  <a:txBody>
                    <a:bodyPr/>
                    <a:lstStyle/>
                    <a:p>
                      <a:pPr marL="945515" marR="34925" indent="-6350" algn="r">
                        <a:lnSpc>
                          <a:spcPct val="107000"/>
                        </a:lnSpc>
                        <a:spcAft>
                          <a:spcPts val="600"/>
                        </a:spcAft>
                      </a:pPr>
                      <a:r>
                        <a:rPr lang="es-ES" sz="1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a:noFill/>
                    </a:lnL>
                    <a:lnR>
                      <a:noFill/>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808080"/>
                    </a:solidFill>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a:noFill/>
                    </a:lnR>
                    <a:lnT>
                      <a:noFill/>
                    </a:lnT>
                    <a:lnB>
                      <a:noFill/>
                    </a:lnB>
                  </a:tcPr>
                </a:tc>
                <a:extLst>
                  <a:ext uri="{0D108BD9-81ED-4DB2-BD59-A6C34878D82A}">
                    <a16:rowId xmlns:a16="http://schemas.microsoft.com/office/drawing/2014/main" val="945369553"/>
                  </a:ext>
                </a:extLst>
              </a:tr>
              <a:tr h="87240">
                <a:tc gridSpan="2">
                  <a:txBody>
                    <a:bodyPr/>
                    <a:lstStyle/>
                    <a:p>
                      <a:pPr marL="945515" marR="2540" indent="-6350" algn="just">
                        <a:lnSpc>
                          <a:spcPct val="112000"/>
                        </a:lnSpc>
                        <a:spcAft>
                          <a:spcPts val="29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Viviendas, garajes (máximo 2 unidades), y anexos que se transmitan conjuntamente con la vivienda, entregadas por promotor (1ª. entrega).  </a:t>
                      </a:r>
                    </a:p>
                    <a:p>
                      <a:pPr marL="945515" marR="19685" indent="-6350" algn="l">
                        <a:lnSpc>
                          <a:spcPct val="112000"/>
                        </a:lnSpc>
                        <a:spcAft>
                          <a:spcPts val="30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Por anexos se entienden, entre otros, además de las plazas de garaje, los sótanos, las buhardillas o trasteros, escaleras, porterías, así como pistas de deporte, jardines, piscinas y espacios de uso común en la propia parcela y que se transmitan simultáneamente con ellos. </a:t>
                      </a:r>
                    </a:p>
                    <a:p>
                      <a:pPr marL="945515" marR="1270" indent="-6350" algn="l">
                        <a:lnSpc>
                          <a:spcPct val="112000"/>
                        </a:lnSpc>
                        <a:spcAft>
                          <a:spcPts val="29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No tendrán la consideración de anexos a viviendas los locales de negocio, aunque se transmitan conjuntamente con los edificios o parte de los mismos destinados a viviendas. </a:t>
                      </a:r>
                    </a:p>
                    <a:p>
                      <a:pPr marL="945515" marR="2540" indent="-6350" algn="l">
                        <a:lnSpc>
                          <a:spcPct val="112000"/>
                        </a:lnSpc>
                        <a:spcAft>
                          <a:spcPts val="29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 entrega de viviendas unifamiliares con sus terrenos accesorios realizadas por empresarios o profesionales en el ejercicio de su actividad, tributarán al 10% siempre y cuando estos no superen los 5.000 metros cuadrados; el exceso tributará al régimen general (21%). </a:t>
                      </a:r>
                    </a:p>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Se excluyen: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397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4102891781"/>
                  </a:ext>
                </a:extLst>
              </a:tr>
              <a:tr h="0">
                <a:tc gridSpan="2">
                  <a:txBody>
                    <a:bodyPr/>
                    <a:lstStyle/>
                    <a:p>
                      <a:pPr marL="945515" marR="1270" indent="-6350" algn="l">
                        <a:lnSpc>
                          <a:spcPct val="107000"/>
                        </a:lnSpc>
                        <a:spcAft>
                          <a:spcPts val="600"/>
                        </a:spcAft>
                        <a:tabLst>
                          <a:tab pos="830580" algn="ctr"/>
                        </a:tabLst>
                      </a:pPr>
                      <a:r>
                        <a:rPr lang="es-ES" sz="10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s-ES" sz="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Locales de negocio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397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21%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573092619"/>
                  </a:ext>
                </a:extLst>
              </a:tr>
              <a:tr h="0">
                <a:tc gridSpan="2">
                  <a:txBody>
                    <a:bodyPr/>
                    <a:lstStyle/>
                    <a:p>
                      <a:pPr marL="945515" marR="1270" indent="-6350" algn="l">
                        <a:lnSpc>
                          <a:spcPct val="107000"/>
                        </a:lnSpc>
                        <a:spcAft>
                          <a:spcPts val="600"/>
                        </a:spcAft>
                        <a:tabLst>
                          <a:tab pos="1474470" algn="ctr"/>
                        </a:tabLst>
                      </a:pPr>
                      <a:r>
                        <a:rPr lang="es-ES" sz="10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s-ES" sz="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Edificaciones destinadas a su demolición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397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21%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401091624"/>
                  </a:ext>
                </a:extLst>
              </a:tr>
              <a:tr h="54882">
                <a:tc gridSpan="2">
                  <a:txBody>
                    <a:bodyPr/>
                    <a:lstStyle/>
                    <a:p>
                      <a:pPr marL="945515" marR="1270" indent="-6350" algn="l">
                        <a:lnSpc>
                          <a:spcPct val="107000"/>
                        </a:lnSpc>
                        <a:spcAft>
                          <a:spcPts val="36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Entrega de casas prefabricadas. </a:t>
                      </a:r>
                    </a:p>
                    <a:p>
                      <a:pPr marL="945515" marR="1270" indent="-6350" algn="l">
                        <a:lnSpc>
                          <a:spcPct val="107000"/>
                        </a:lnSpc>
                        <a:spcAft>
                          <a:spcPts val="4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Tendrán la consideración de edificación las casas prefabricadas y otras </a:t>
                      </a:r>
                    </a:p>
                    <a:p>
                      <a:pPr marL="945515" marR="7620" indent="-6350" algn="l">
                        <a:lnSpc>
                          <a:spcPct val="112000"/>
                        </a:lnSpc>
                        <a:spcAft>
                          <a:spcPts val="18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construcciones modulares que se unan permanentemente al suelo y que, objetiva y legalmente consideradas, sean susceptibles de ser utilizadas como vivienda.  </a:t>
                      </a:r>
                    </a:p>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Precisión: En el supuesto de que la casa prefabricada pueda ser objeto de traslado a otro lugar, sin quebranto de la materia ni menoscabo del objeto, no se estaría ante una edificación y, por tanto, no sería aplicable el tipo reducido del 10 por ciento aplicable a las edificaciones aptas para su utilización como viviendas, sino el tipo impositivo general del 21 por ciento.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70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w="1270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3165188559"/>
                  </a:ext>
                </a:extLst>
              </a:tr>
              <a:tr h="1102635">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a:noFill/>
                    </a:lnB>
                  </a:tcPr>
                </a:tc>
                <a:tc gridSpan="2">
                  <a:txBody>
                    <a:bodyPr/>
                    <a:lstStyle/>
                    <a:p>
                      <a:pPr marL="945515" marR="1270" indent="-6350" algn="l">
                        <a:lnSpc>
                          <a:spcPct val="112000"/>
                        </a:lnSpc>
                        <a:spcAft>
                          <a:spcPts val="42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Las ejecuciones de obra de renovación y reparación realizadas en viviendas, cuando se cumplan los siguientes requisitos: </a:t>
                      </a:r>
                    </a:p>
                    <a:p>
                      <a:pPr marL="342900" marR="1270" lvl="0" indent="-342900" algn="l" fontAlgn="base">
                        <a:lnSpc>
                          <a:spcPct val="112000"/>
                        </a:lnSpc>
                        <a:spcAft>
                          <a:spcPts val="125"/>
                        </a:spcAft>
                        <a:buClr>
                          <a:srgbClr val="000000"/>
                        </a:buClr>
                        <a:buSzPts val="1000"/>
                        <a:buFont typeface="+mj-lt"/>
                        <a:buAutoNum type="alphaLcParenR"/>
                      </a:pPr>
                      <a:r>
                        <a:rPr lang="es-ES" sz="100" u="none" strike="noStrike">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Que el destinatario sea persona física y utilice la vivienda a que se refieren las obras para su uso particular, o sea una comunidad de propietarios. </a:t>
                      </a:r>
                    </a:p>
                    <a:p>
                      <a:pPr marL="342900" marR="1270" lvl="0" indent="-342900" algn="l" fontAlgn="base">
                        <a:lnSpc>
                          <a:spcPct val="112000"/>
                        </a:lnSpc>
                        <a:spcAft>
                          <a:spcPts val="125"/>
                        </a:spcAft>
                        <a:buClr>
                          <a:srgbClr val="000000"/>
                        </a:buClr>
                        <a:buSzPts val="1000"/>
                        <a:buFont typeface="+mj-lt"/>
                        <a:buAutoNum type="alphaLcParenR"/>
                      </a:pPr>
                      <a:r>
                        <a:rPr lang="es-ES" sz="100" u="none" strike="noStrike">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Que la construcción o rehabilitación haya concluido al menos dos años antes del inicio de las obras. </a:t>
                      </a:r>
                    </a:p>
                    <a:p>
                      <a:pPr marL="342900" marR="1270" lvl="0" indent="-342900" algn="l" fontAlgn="base">
                        <a:lnSpc>
                          <a:spcPct val="107000"/>
                        </a:lnSpc>
                        <a:spcAft>
                          <a:spcPts val="600"/>
                        </a:spcAft>
                        <a:buClr>
                          <a:srgbClr val="000000"/>
                        </a:buClr>
                        <a:buSzPts val="1000"/>
                        <a:buFont typeface="+mj-lt"/>
                        <a:buAutoNum type="alphaLcParenR"/>
                      </a:pPr>
                      <a:r>
                        <a:rPr lang="es-ES" sz="100" u="none" strike="noStrike">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Que la persona que realice las obras no aporte materiales o, su coste no exceda del 40 por ciento de la base imponible de la operación.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3369248045"/>
                  </a:ext>
                </a:extLst>
              </a:tr>
              <a:tr h="693927">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945515" marR="1270" indent="-6350" algn="l">
                        <a:lnSpc>
                          <a:spcPct val="112000"/>
                        </a:lnSpc>
                        <a:spcAft>
                          <a:spcPts val="18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Ejecuciones de obra sobre edificaciones destinadas principalmente a viviendas, incluidos locales, anejos, garajes e instalaciones complementarias. </a:t>
                      </a:r>
                    </a:p>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Precisión: Se considerarán destinadas principalmente a viviendas, las edificaciones en las que al menos el 50 por ciento de la superficie construida se destine a dicha utilización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945515" marR="1270" indent="-6350" algn="r">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395645864"/>
                  </a:ext>
                </a:extLst>
              </a:tr>
              <a:tr h="371225">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17970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1º. Las ejecuciones de obras consecuencia de contratos directamente formalizados entre el promotor y el contratista que tengan por objeto la construcción o rehabilitación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2080492731"/>
                  </a:ext>
                </a:extLst>
              </a:tr>
              <a:tr h="414094">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17970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2º. Las ventas con instalación de armarios de cocina y de baño y de armarios empotrados, consecuencia de contratos directamente formalizados con el promotor de la construcción o rehabilitación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1586080252"/>
                  </a:ext>
                </a:extLst>
              </a:tr>
              <a:tr h="588091">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179705" marR="26035"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3º. Las ejecuciones de obra consecuencia de contratos directamente formalizados entre las Comunidades de Propietarios y el contratista que tengan por objeto la construcción de garajes complementarios en terrenos o locales comunes, con un máximo de 2 plazas por propietario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690894868"/>
                  </a:ext>
                </a:extLst>
              </a:tr>
              <a:tr h="552787">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Las viviendas de protección oficial de régimen especial o de promoción pública, cuando las entregas se efectúen por sus promotores, incluidos los garajes (con un máximo de dos unidades), y anexos situados en el mismo edificio que se transmitan conjuntamente.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tc gridSpan="2">
                  <a:txBody>
                    <a:bodyPr/>
                    <a:lstStyle/>
                    <a:p>
                      <a:pPr marL="945515" marR="34925" indent="-6350" algn="r">
                        <a:lnSpc>
                          <a:spcPct val="107000"/>
                        </a:lnSpc>
                        <a:spcAft>
                          <a:spcPts val="600"/>
                        </a:spcAft>
                      </a:pPr>
                      <a:r>
                        <a:rPr lang="es-ES" sz="1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 </a:t>
                      </a:r>
                      <a:endParaRPr lang="es-ES" sz="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4000904190"/>
                  </a:ext>
                </a:extLst>
              </a:tr>
            </a:tbl>
          </a:graphicData>
        </a:graphic>
      </p:graphicFrame>
      <p:pic>
        <p:nvPicPr>
          <p:cNvPr id="4" name="Imagen 3">
            <a:extLst>
              <a:ext uri="{FF2B5EF4-FFF2-40B4-BE49-F238E27FC236}">
                <a16:creationId xmlns:a16="http://schemas.microsoft.com/office/drawing/2014/main" id="{3380ED94-6FA2-3D12-DADD-1D3FEDA98386}"/>
              </a:ext>
            </a:extLst>
          </p:cNvPr>
          <p:cNvPicPr>
            <a:picLocks noChangeAspect="1"/>
          </p:cNvPicPr>
          <p:nvPr/>
        </p:nvPicPr>
        <p:blipFill>
          <a:blip r:embed="rId4"/>
          <a:stretch>
            <a:fillRect/>
          </a:stretch>
        </p:blipFill>
        <p:spPr>
          <a:xfrm>
            <a:off x="846245" y="1457705"/>
            <a:ext cx="9325887" cy="4805522"/>
          </a:xfrm>
          <a:prstGeom prst="rect">
            <a:avLst/>
          </a:prstGeom>
        </p:spPr>
      </p:pic>
    </p:spTree>
    <p:extLst>
      <p:ext uri="{BB962C8B-B14F-4D97-AF65-F5344CB8AC3E}">
        <p14:creationId xmlns:p14="http://schemas.microsoft.com/office/powerpoint/2010/main" val="32697145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8C6521F1-7FBE-BB51-D164-0745B7A7BDF6}"/>
              </a:ext>
            </a:extLst>
          </p:cNvPr>
          <p:cNvSpPr txBox="1"/>
          <p:nvPr/>
        </p:nvSpPr>
        <p:spPr>
          <a:xfrm>
            <a:off x="1692322" y="498550"/>
            <a:ext cx="9846575" cy="1077218"/>
          </a:xfrm>
          <a:prstGeom prst="rect">
            <a:avLst/>
          </a:prstGeom>
          <a:noFill/>
        </p:spPr>
        <p:txBody>
          <a:bodyPr wrap="square" rtlCol="0">
            <a:spAutoFit/>
          </a:bodyPr>
          <a:lstStyle/>
          <a:p>
            <a:r>
              <a:rPr lang="es-ES" sz="3200" b="1" dirty="0">
                <a:solidFill>
                  <a:srgbClr val="002060"/>
                </a:solidFill>
              </a:rPr>
              <a:t>IMPUESTO SOBRE TRANSMISIONES PATRIMONIALES  EN LAS OPERACIONES INMOBILIARIAS</a:t>
            </a:r>
          </a:p>
        </p:txBody>
      </p:sp>
      <p:pic>
        <p:nvPicPr>
          <p:cNvPr id="7" name="Imagen 6" descr="Un dibujo animado&#10;&#10;Descripción generada automáticamente con confianza baja">
            <a:extLst>
              <a:ext uri="{FF2B5EF4-FFF2-40B4-BE49-F238E27FC236}">
                <a16:creationId xmlns:a16="http://schemas.microsoft.com/office/drawing/2014/main" id="{175FAC6B-A857-3FD5-ECCD-257B6AD88C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2928" y="5482323"/>
            <a:ext cx="3013881" cy="1320090"/>
          </a:xfrm>
          <a:prstGeom prst="rect">
            <a:avLst/>
          </a:prstGeom>
        </p:spPr>
      </p:pic>
      <p:sp>
        <p:nvSpPr>
          <p:cNvPr id="8" name="CuadroTexto 7">
            <a:extLst>
              <a:ext uri="{FF2B5EF4-FFF2-40B4-BE49-F238E27FC236}">
                <a16:creationId xmlns:a16="http://schemas.microsoft.com/office/drawing/2014/main" id="{EB379AAA-61DB-31C4-B638-24080A9A0F4E}"/>
              </a:ext>
            </a:extLst>
          </p:cNvPr>
          <p:cNvSpPr txBox="1"/>
          <p:nvPr/>
        </p:nvSpPr>
        <p:spPr>
          <a:xfrm>
            <a:off x="242950" y="129218"/>
            <a:ext cx="6848350" cy="369332"/>
          </a:xfrm>
          <a:prstGeom prst="rect">
            <a:avLst/>
          </a:prstGeom>
          <a:noFill/>
        </p:spPr>
        <p:txBody>
          <a:bodyPr wrap="none" rtlCol="0">
            <a:spAutoFit/>
          </a:bodyPr>
          <a:lstStyle/>
          <a:p>
            <a:r>
              <a:rPr lang="es-ES" sz="1800" b="1" dirty="0">
                <a:solidFill>
                  <a:srgbClr val="0070C0"/>
                </a:solidFill>
              </a:rPr>
              <a:t>FISCALIDAD EN EL ENTORNO DEL PATRIMONIO INMOBILIARIO</a:t>
            </a:r>
            <a:endParaRPr lang="es-ES" dirty="0"/>
          </a:p>
        </p:txBody>
      </p:sp>
      <p:pic>
        <p:nvPicPr>
          <p:cNvPr id="10" name="Imagen 9" descr="Interfaz de usuario gráfica&#10;&#10;Descripción generada automáticamente">
            <a:extLst>
              <a:ext uri="{FF2B5EF4-FFF2-40B4-BE49-F238E27FC236}">
                <a16:creationId xmlns:a16="http://schemas.microsoft.com/office/drawing/2014/main" id="{9F179F66-E7B8-8498-B28E-510FD82FB5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7749" y="5321443"/>
            <a:ext cx="2868694" cy="1480970"/>
          </a:xfrm>
          <a:prstGeom prst="rect">
            <a:avLst/>
          </a:prstGeom>
        </p:spPr>
      </p:pic>
      <p:graphicFrame>
        <p:nvGraphicFramePr>
          <p:cNvPr id="6" name="Tabla 5">
            <a:extLst>
              <a:ext uri="{FF2B5EF4-FFF2-40B4-BE49-F238E27FC236}">
                <a16:creationId xmlns:a16="http://schemas.microsoft.com/office/drawing/2014/main" id="{CCB8E76F-F9DD-344C-F971-EF5E3FC5F03D}"/>
              </a:ext>
            </a:extLst>
          </p:cNvPr>
          <p:cNvGraphicFramePr>
            <a:graphicFrameLocks noGrp="1"/>
          </p:cNvGraphicFramePr>
          <p:nvPr/>
        </p:nvGraphicFramePr>
        <p:xfrm>
          <a:off x="6967103" y="-19504161"/>
          <a:ext cx="3601275" cy="4348617"/>
        </p:xfrm>
        <a:graphic>
          <a:graphicData uri="http://schemas.openxmlformats.org/drawingml/2006/table">
            <a:tbl>
              <a:tblPr firstRow="1" firstCol="1" bandRow="1"/>
              <a:tblGrid>
                <a:gridCol w="905130">
                  <a:extLst>
                    <a:ext uri="{9D8B030D-6E8A-4147-A177-3AD203B41FA5}">
                      <a16:colId xmlns:a16="http://schemas.microsoft.com/office/drawing/2014/main" val="3696997914"/>
                    </a:ext>
                  </a:extLst>
                </a:gridCol>
                <a:gridCol w="597005">
                  <a:extLst>
                    <a:ext uri="{9D8B030D-6E8A-4147-A177-3AD203B41FA5}">
                      <a16:colId xmlns:a16="http://schemas.microsoft.com/office/drawing/2014/main" val="3760727031"/>
                    </a:ext>
                  </a:extLst>
                </a:gridCol>
                <a:gridCol w="597005">
                  <a:extLst>
                    <a:ext uri="{9D8B030D-6E8A-4147-A177-3AD203B41FA5}">
                      <a16:colId xmlns:a16="http://schemas.microsoft.com/office/drawing/2014/main" val="2164007448"/>
                    </a:ext>
                  </a:extLst>
                </a:gridCol>
                <a:gridCol w="597005">
                  <a:extLst>
                    <a:ext uri="{9D8B030D-6E8A-4147-A177-3AD203B41FA5}">
                      <a16:colId xmlns:a16="http://schemas.microsoft.com/office/drawing/2014/main" val="1995639815"/>
                    </a:ext>
                  </a:extLst>
                </a:gridCol>
                <a:gridCol w="905130">
                  <a:extLst>
                    <a:ext uri="{9D8B030D-6E8A-4147-A177-3AD203B41FA5}">
                      <a16:colId xmlns:a16="http://schemas.microsoft.com/office/drawing/2014/main" val="2617428375"/>
                    </a:ext>
                  </a:extLst>
                </a:gridCol>
              </a:tblGrid>
              <a:tr h="0">
                <a:tc gridSpan="2">
                  <a:txBody>
                    <a:bodyPr/>
                    <a:lstStyle/>
                    <a:p>
                      <a:pPr marL="945515" marR="1270" indent="-6350" algn="l">
                        <a:lnSpc>
                          <a:spcPct val="107000"/>
                        </a:lnSpc>
                        <a:spcAft>
                          <a:spcPts val="600"/>
                        </a:spcAft>
                      </a:pPr>
                      <a:r>
                        <a:rPr lang="es-ES" sz="1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Tipos reducidos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a:noFill/>
                    </a:lnL>
                    <a:lnR>
                      <a:noFill/>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808080"/>
                    </a:solidFill>
                  </a:tcPr>
                </a:tc>
                <a:tc hMerge="1">
                  <a:txBody>
                    <a:bodyPr/>
                    <a:lstStyle/>
                    <a:p>
                      <a:endParaRPr lang="es-ES"/>
                    </a:p>
                  </a:txBody>
                  <a:tcPr/>
                </a:tc>
                <a:tc gridSpan="2">
                  <a:txBody>
                    <a:bodyPr/>
                    <a:lstStyle/>
                    <a:p>
                      <a:pPr marL="945515" marR="34925" indent="-6350" algn="r">
                        <a:lnSpc>
                          <a:spcPct val="107000"/>
                        </a:lnSpc>
                        <a:spcAft>
                          <a:spcPts val="600"/>
                        </a:spcAft>
                      </a:pPr>
                      <a:r>
                        <a:rPr lang="es-ES" sz="1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a:noFill/>
                    </a:lnL>
                    <a:lnR>
                      <a:noFill/>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808080"/>
                    </a:solidFill>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a:noFill/>
                    </a:lnR>
                    <a:lnT>
                      <a:noFill/>
                    </a:lnT>
                    <a:lnB>
                      <a:noFill/>
                    </a:lnB>
                  </a:tcPr>
                </a:tc>
                <a:extLst>
                  <a:ext uri="{0D108BD9-81ED-4DB2-BD59-A6C34878D82A}">
                    <a16:rowId xmlns:a16="http://schemas.microsoft.com/office/drawing/2014/main" val="945369553"/>
                  </a:ext>
                </a:extLst>
              </a:tr>
              <a:tr h="87240">
                <a:tc gridSpan="2">
                  <a:txBody>
                    <a:bodyPr/>
                    <a:lstStyle/>
                    <a:p>
                      <a:pPr marL="945515" marR="2540" indent="-6350" algn="just">
                        <a:lnSpc>
                          <a:spcPct val="112000"/>
                        </a:lnSpc>
                        <a:spcAft>
                          <a:spcPts val="29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Viviendas, garajes (máximo 2 unidades), y anexos que se transmitan conjuntamente con la vivienda, entregadas por promotor (1ª. entrega).  </a:t>
                      </a:r>
                    </a:p>
                    <a:p>
                      <a:pPr marL="945515" marR="19685" indent="-6350" algn="l">
                        <a:lnSpc>
                          <a:spcPct val="112000"/>
                        </a:lnSpc>
                        <a:spcAft>
                          <a:spcPts val="30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Por anexos se entienden, entre otros, además de las plazas de garaje, los sótanos, las buhardillas o trasteros, escaleras, porterías, así como pistas de deporte, jardines, piscinas y espacios de uso común en la propia parcela y que se transmitan simultáneamente con ellos. </a:t>
                      </a:r>
                    </a:p>
                    <a:p>
                      <a:pPr marL="945515" marR="1270" indent="-6350" algn="l">
                        <a:lnSpc>
                          <a:spcPct val="112000"/>
                        </a:lnSpc>
                        <a:spcAft>
                          <a:spcPts val="29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No tendrán la consideración de anexos a viviendas los locales de negocio, aunque se transmitan conjuntamente con los edificios o parte de los mismos destinados a viviendas. </a:t>
                      </a:r>
                    </a:p>
                    <a:p>
                      <a:pPr marL="945515" marR="2540" indent="-6350" algn="l">
                        <a:lnSpc>
                          <a:spcPct val="112000"/>
                        </a:lnSpc>
                        <a:spcAft>
                          <a:spcPts val="29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 entrega de viviendas unifamiliares con sus terrenos accesorios realizadas por empresarios o profesionales en el ejercicio de su actividad, tributarán al 10% siempre y cuando estos no superen los 5.000 metros cuadrados; el exceso tributará al régimen general (21%). </a:t>
                      </a:r>
                    </a:p>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Se excluyen: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397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4102891781"/>
                  </a:ext>
                </a:extLst>
              </a:tr>
              <a:tr h="0">
                <a:tc gridSpan="2">
                  <a:txBody>
                    <a:bodyPr/>
                    <a:lstStyle/>
                    <a:p>
                      <a:pPr marL="945515" marR="1270" indent="-6350" algn="l">
                        <a:lnSpc>
                          <a:spcPct val="107000"/>
                        </a:lnSpc>
                        <a:spcAft>
                          <a:spcPts val="600"/>
                        </a:spcAft>
                        <a:tabLst>
                          <a:tab pos="830580" algn="ctr"/>
                        </a:tabLst>
                      </a:pPr>
                      <a:r>
                        <a:rPr lang="es-ES" sz="10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s-ES" sz="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Locales de negocio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397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21%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573092619"/>
                  </a:ext>
                </a:extLst>
              </a:tr>
              <a:tr h="0">
                <a:tc gridSpan="2">
                  <a:txBody>
                    <a:bodyPr/>
                    <a:lstStyle/>
                    <a:p>
                      <a:pPr marL="945515" marR="1270" indent="-6350" algn="l">
                        <a:lnSpc>
                          <a:spcPct val="107000"/>
                        </a:lnSpc>
                        <a:spcAft>
                          <a:spcPts val="600"/>
                        </a:spcAft>
                        <a:tabLst>
                          <a:tab pos="1474470" algn="ctr"/>
                        </a:tabLst>
                      </a:pPr>
                      <a:r>
                        <a:rPr lang="es-ES" sz="10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s-ES" sz="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Edificaciones destinadas a su demolición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397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21%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401091624"/>
                  </a:ext>
                </a:extLst>
              </a:tr>
              <a:tr h="54882">
                <a:tc gridSpan="2">
                  <a:txBody>
                    <a:bodyPr/>
                    <a:lstStyle/>
                    <a:p>
                      <a:pPr marL="945515" marR="1270" indent="-6350" algn="l">
                        <a:lnSpc>
                          <a:spcPct val="107000"/>
                        </a:lnSpc>
                        <a:spcAft>
                          <a:spcPts val="36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Entrega de casas prefabricadas. </a:t>
                      </a:r>
                    </a:p>
                    <a:p>
                      <a:pPr marL="945515" marR="1270" indent="-6350" algn="l">
                        <a:lnSpc>
                          <a:spcPct val="107000"/>
                        </a:lnSpc>
                        <a:spcAft>
                          <a:spcPts val="4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Tendrán la consideración de edificación las casas prefabricadas y otras </a:t>
                      </a:r>
                    </a:p>
                    <a:p>
                      <a:pPr marL="945515" marR="7620" indent="-6350" algn="l">
                        <a:lnSpc>
                          <a:spcPct val="112000"/>
                        </a:lnSpc>
                        <a:spcAft>
                          <a:spcPts val="18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construcciones modulares que se unan permanentemente al suelo y que, objetiva y legalmente consideradas, sean susceptibles de ser utilizadas como vivienda.  </a:t>
                      </a:r>
                    </a:p>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Precisión: En el supuesto de que la casa prefabricada pueda ser objeto de traslado a otro lugar, sin quebranto de la materia ni menoscabo del objeto, no se estaría ante una edificación y, por tanto, no sería aplicable el tipo reducido del 10 por ciento aplicable a las edificaciones aptas para su utilización como viviendas, sino el tipo impositivo general del 21 por ciento.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70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w="1270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3165188559"/>
                  </a:ext>
                </a:extLst>
              </a:tr>
              <a:tr h="1102635">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a:noFill/>
                    </a:lnB>
                  </a:tcPr>
                </a:tc>
                <a:tc gridSpan="2">
                  <a:txBody>
                    <a:bodyPr/>
                    <a:lstStyle/>
                    <a:p>
                      <a:pPr marL="945515" marR="1270" indent="-6350" algn="l">
                        <a:lnSpc>
                          <a:spcPct val="112000"/>
                        </a:lnSpc>
                        <a:spcAft>
                          <a:spcPts val="42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Las ejecuciones de obra de renovación y reparación realizadas en viviendas, cuando se cumplan los siguientes requisitos: </a:t>
                      </a:r>
                    </a:p>
                    <a:p>
                      <a:pPr marL="342900" marR="1270" lvl="0" indent="-342900" algn="l" fontAlgn="base">
                        <a:lnSpc>
                          <a:spcPct val="112000"/>
                        </a:lnSpc>
                        <a:spcAft>
                          <a:spcPts val="125"/>
                        </a:spcAft>
                        <a:buClr>
                          <a:srgbClr val="000000"/>
                        </a:buClr>
                        <a:buSzPts val="1000"/>
                        <a:buFont typeface="+mj-lt"/>
                        <a:buAutoNum type="alphaLcParenR"/>
                      </a:pPr>
                      <a:r>
                        <a:rPr lang="es-ES" sz="100" u="none" strike="noStrike">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Que el destinatario sea persona física y utilice la vivienda a que se refieren las obras para su uso particular, o sea una comunidad de propietarios. </a:t>
                      </a:r>
                    </a:p>
                    <a:p>
                      <a:pPr marL="342900" marR="1270" lvl="0" indent="-342900" algn="l" fontAlgn="base">
                        <a:lnSpc>
                          <a:spcPct val="112000"/>
                        </a:lnSpc>
                        <a:spcAft>
                          <a:spcPts val="125"/>
                        </a:spcAft>
                        <a:buClr>
                          <a:srgbClr val="000000"/>
                        </a:buClr>
                        <a:buSzPts val="1000"/>
                        <a:buFont typeface="+mj-lt"/>
                        <a:buAutoNum type="alphaLcParenR"/>
                      </a:pPr>
                      <a:r>
                        <a:rPr lang="es-ES" sz="100" u="none" strike="noStrike">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Que la construcción o rehabilitación haya concluido al menos dos años antes del inicio de las obras. </a:t>
                      </a:r>
                    </a:p>
                    <a:p>
                      <a:pPr marL="342900" marR="1270" lvl="0" indent="-342900" algn="l" fontAlgn="base">
                        <a:lnSpc>
                          <a:spcPct val="107000"/>
                        </a:lnSpc>
                        <a:spcAft>
                          <a:spcPts val="600"/>
                        </a:spcAft>
                        <a:buClr>
                          <a:srgbClr val="000000"/>
                        </a:buClr>
                        <a:buSzPts val="1000"/>
                        <a:buFont typeface="+mj-lt"/>
                        <a:buAutoNum type="alphaLcParenR"/>
                      </a:pPr>
                      <a:r>
                        <a:rPr lang="es-ES" sz="100" u="none" strike="noStrike">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Que la persona que realice las obras no aporte materiales o, su coste no exceda del 40 por ciento de la base imponible de la operación.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3369248045"/>
                  </a:ext>
                </a:extLst>
              </a:tr>
              <a:tr h="693927">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945515" marR="1270" indent="-6350" algn="l">
                        <a:lnSpc>
                          <a:spcPct val="112000"/>
                        </a:lnSpc>
                        <a:spcAft>
                          <a:spcPts val="18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Ejecuciones de obra sobre edificaciones destinadas principalmente a viviendas, incluidos locales, anejos, garajes e instalaciones complementarias. </a:t>
                      </a:r>
                    </a:p>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Precisión: Se considerarán destinadas principalmente a viviendas, las edificaciones en las que al menos el 50 por ciento de la superficie construida se destine a dicha utilización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945515" marR="1270" indent="-6350" algn="r">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395645864"/>
                  </a:ext>
                </a:extLst>
              </a:tr>
              <a:tr h="371225">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17970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1º. Las ejecuciones de obras consecuencia de contratos directamente formalizados entre el promotor y el contratista que tengan por objeto la construcción o rehabilitación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2080492731"/>
                  </a:ext>
                </a:extLst>
              </a:tr>
              <a:tr h="414094">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17970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2º. Las ventas con instalación de armarios de cocina y de baño y de armarios empotrados, consecuencia de contratos directamente formalizados con el promotor de la construcción o rehabilitación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1586080252"/>
                  </a:ext>
                </a:extLst>
              </a:tr>
              <a:tr h="588091">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179705" marR="26035"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3º. Las ejecuciones de obra consecuencia de contratos directamente formalizados entre las Comunidades de Propietarios y el contratista que tengan por objeto la construcción de garajes complementarios en terrenos o locales comunes, con un máximo de 2 plazas por propietario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690894868"/>
                  </a:ext>
                </a:extLst>
              </a:tr>
              <a:tr h="552787">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Las viviendas de protección oficial de régimen especial o de promoción pública, cuando las entregas se efectúen por sus promotores, incluidos los garajes (con un máximo de dos unidades), y anexos situados en el mismo edificio que se transmitan conjuntamente.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tc gridSpan="2">
                  <a:txBody>
                    <a:bodyPr/>
                    <a:lstStyle/>
                    <a:p>
                      <a:pPr marL="945515" marR="34925" indent="-6350" algn="r">
                        <a:lnSpc>
                          <a:spcPct val="107000"/>
                        </a:lnSpc>
                        <a:spcAft>
                          <a:spcPts val="600"/>
                        </a:spcAft>
                      </a:pPr>
                      <a:r>
                        <a:rPr lang="es-ES" sz="1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 </a:t>
                      </a:r>
                      <a:endParaRPr lang="es-ES" sz="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4000904190"/>
                  </a:ext>
                </a:extLst>
              </a:tr>
            </a:tbl>
          </a:graphicData>
        </a:graphic>
      </p:graphicFrame>
      <p:sp>
        <p:nvSpPr>
          <p:cNvPr id="3" name="CuadroTexto 2">
            <a:extLst>
              <a:ext uri="{FF2B5EF4-FFF2-40B4-BE49-F238E27FC236}">
                <a16:creationId xmlns:a16="http://schemas.microsoft.com/office/drawing/2014/main" id="{386F9B1E-91FD-8E45-3B74-D8231209F0BE}"/>
              </a:ext>
            </a:extLst>
          </p:cNvPr>
          <p:cNvSpPr txBox="1"/>
          <p:nvPr/>
        </p:nvSpPr>
        <p:spPr>
          <a:xfrm>
            <a:off x="1037230" y="1575768"/>
            <a:ext cx="10112991" cy="4585871"/>
          </a:xfrm>
          <a:prstGeom prst="rect">
            <a:avLst/>
          </a:prstGeom>
          <a:noFill/>
        </p:spPr>
        <p:txBody>
          <a:bodyPr wrap="square" rtlCol="0">
            <a:spAutoFit/>
          </a:bodyPr>
          <a:lstStyle/>
          <a:p>
            <a:r>
              <a:rPr lang="es-ES" sz="1600" dirty="0"/>
              <a:t>El ITPAJD en su modalidad de Transmisiones Patrimoniales grava la transmisión de inmuebles igual que el IVA. Sin embargo el IVA se aplica cuando el transmitente es empresario y el </a:t>
            </a:r>
            <a:r>
              <a:rPr lang="es-ES" sz="1600" b="1" dirty="0"/>
              <a:t>ITPO</a:t>
            </a:r>
            <a:r>
              <a:rPr lang="es-ES" sz="1600" dirty="0"/>
              <a:t> </a:t>
            </a:r>
            <a:r>
              <a:rPr lang="es-ES" sz="1600" b="1" dirty="0"/>
              <a:t>cuando quien transmite es particular</a:t>
            </a:r>
            <a:r>
              <a:rPr lang="es-ES" sz="1600" dirty="0"/>
              <a:t>. Ambos impuestos son, por tanto, en principio incompatibles.</a:t>
            </a:r>
          </a:p>
          <a:p>
            <a:r>
              <a:rPr lang="es-ES" sz="1600" dirty="0"/>
              <a:t>EL ITPO también grava la constitución de derechos reales y los arrendamientos.</a:t>
            </a:r>
          </a:p>
          <a:p>
            <a:r>
              <a:rPr lang="es-ES" sz="1600" dirty="0"/>
              <a:t>Al margen del sector inmobiliario, el ITPAJD también grava la </a:t>
            </a:r>
            <a:r>
              <a:rPr lang="es-ES" sz="1600" dirty="0" err="1"/>
              <a:t>tranmisión</a:t>
            </a:r>
            <a:r>
              <a:rPr lang="es-ES" sz="1600" dirty="0"/>
              <a:t> de bienes muebles y las operaciones societarias.</a:t>
            </a:r>
          </a:p>
          <a:p>
            <a:r>
              <a:rPr lang="es-ES" sz="1600" b="1" dirty="0"/>
              <a:t>TIPO GENERAL  </a:t>
            </a:r>
            <a:r>
              <a:rPr lang="es-ES" sz="1600" dirty="0"/>
              <a:t>para transmisiones de inmuebles devengadas a partir del 28/04/2021:	7%.</a:t>
            </a:r>
          </a:p>
          <a:p>
            <a:r>
              <a:rPr lang="es-ES" sz="1600" dirty="0"/>
              <a:t>Para arrendamientos el tipo es desde el 1/1/2022 el 0,3% (s/ renta anual x </a:t>
            </a:r>
            <a:r>
              <a:rPr lang="es-ES" sz="1600" dirty="0" err="1"/>
              <a:t>nº</a:t>
            </a:r>
            <a:r>
              <a:rPr lang="es-ES" sz="1600" dirty="0"/>
              <a:t> de años)</a:t>
            </a:r>
          </a:p>
          <a:p>
            <a:r>
              <a:rPr lang="es-ES" sz="1600" b="1" dirty="0"/>
              <a:t>TIPOS REDUCIDOS</a:t>
            </a:r>
            <a:r>
              <a:rPr lang="es-ES" sz="1600" dirty="0"/>
              <a:t>:</a:t>
            </a:r>
          </a:p>
          <a:p>
            <a:pPr marL="285750" indent="-285750">
              <a:buFont typeface="Arial" panose="020B0604020202020204" pitchFamily="34" charset="0"/>
              <a:buChar char="•"/>
            </a:pPr>
            <a:r>
              <a:rPr lang="es-ES" sz="1600" dirty="0"/>
              <a:t>Por transmisión de vivienda habitual de menos de 150.000€						6%</a:t>
            </a:r>
          </a:p>
          <a:p>
            <a:pPr marL="285750" indent="-285750">
              <a:buFont typeface="Arial" panose="020B0604020202020204" pitchFamily="34" charset="0"/>
              <a:buChar char="•"/>
            </a:pPr>
            <a:r>
              <a:rPr lang="es-ES" sz="1600" dirty="0"/>
              <a:t>Si además el adquirente es menor de 35 años, víctima de violencia de género o de terrorismo o se encuentra en municipio en fase de despoblamiento							3,5%</a:t>
            </a:r>
          </a:p>
          <a:p>
            <a:pPr marL="285750" indent="-285750">
              <a:buFont typeface="Arial" panose="020B0604020202020204" pitchFamily="34" charset="0"/>
              <a:buChar char="•"/>
            </a:pPr>
            <a:r>
              <a:rPr lang="es-ES" sz="1600" dirty="0"/>
              <a:t>Para inmuebles de hasta 250.000€ si el adquirente tiene una discapacidad de al menos el 33% o constituye familia numerosa													3,5%</a:t>
            </a:r>
          </a:p>
          <a:p>
            <a:pPr marL="285750" indent="-285750">
              <a:buFont typeface="Arial" panose="020B0604020202020204" pitchFamily="34" charset="0"/>
              <a:buChar char="•"/>
            </a:pPr>
            <a:r>
              <a:rPr lang="es-ES" sz="1600" dirty="0"/>
              <a:t>SGR, sociedades mercantiles públicas y otras									2%</a:t>
            </a:r>
          </a:p>
          <a:p>
            <a:endParaRPr lang="es-ES" sz="1600" dirty="0"/>
          </a:p>
          <a:p>
            <a:endParaRPr lang="es-ES" dirty="0"/>
          </a:p>
          <a:p>
            <a:endParaRPr lang="es-ES" dirty="0"/>
          </a:p>
        </p:txBody>
      </p:sp>
    </p:spTree>
    <p:extLst>
      <p:ext uri="{BB962C8B-B14F-4D97-AF65-F5344CB8AC3E}">
        <p14:creationId xmlns:p14="http://schemas.microsoft.com/office/powerpoint/2010/main" val="11481491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8C6521F1-7FBE-BB51-D164-0745B7A7BDF6}"/>
              </a:ext>
            </a:extLst>
          </p:cNvPr>
          <p:cNvSpPr txBox="1"/>
          <p:nvPr/>
        </p:nvSpPr>
        <p:spPr>
          <a:xfrm>
            <a:off x="1692322" y="498550"/>
            <a:ext cx="9846575" cy="1077218"/>
          </a:xfrm>
          <a:prstGeom prst="rect">
            <a:avLst/>
          </a:prstGeom>
          <a:noFill/>
        </p:spPr>
        <p:txBody>
          <a:bodyPr wrap="square" rtlCol="0">
            <a:spAutoFit/>
          </a:bodyPr>
          <a:lstStyle/>
          <a:p>
            <a:r>
              <a:rPr lang="es-ES" sz="3200" b="1" dirty="0">
                <a:solidFill>
                  <a:srgbClr val="002060"/>
                </a:solidFill>
              </a:rPr>
              <a:t>IMPUESTO SOBRE ACTOS JURÍDICOS DOCUMENTADOS EN EL SECTOR INMOBILIARIO</a:t>
            </a:r>
          </a:p>
        </p:txBody>
      </p:sp>
      <p:pic>
        <p:nvPicPr>
          <p:cNvPr id="7" name="Imagen 6" descr="Un dibujo animado&#10;&#10;Descripción generada automáticamente con confianza baja">
            <a:extLst>
              <a:ext uri="{FF2B5EF4-FFF2-40B4-BE49-F238E27FC236}">
                <a16:creationId xmlns:a16="http://schemas.microsoft.com/office/drawing/2014/main" id="{175FAC6B-A857-3FD5-ECCD-257B6AD88C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2928" y="5482323"/>
            <a:ext cx="3013881" cy="1320090"/>
          </a:xfrm>
          <a:prstGeom prst="rect">
            <a:avLst/>
          </a:prstGeom>
        </p:spPr>
      </p:pic>
      <p:sp>
        <p:nvSpPr>
          <p:cNvPr id="8" name="CuadroTexto 7">
            <a:extLst>
              <a:ext uri="{FF2B5EF4-FFF2-40B4-BE49-F238E27FC236}">
                <a16:creationId xmlns:a16="http://schemas.microsoft.com/office/drawing/2014/main" id="{EB379AAA-61DB-31C4-B638-24080A9A0F4E}"/>
              </a:ext>
            </a:extLst>
          </p:cNvPr>
          <p:cNvSpPr txBox="1"/>
          <p:nvPr/>
        </p:nvSpPr>
        <p:spPr>
          <a:xfrm>
            <a:off x="242950" y="129218"/>
            <a:ext cx="6848350" cy="369332"/>
          </a:xfrm>
          <a:prstGeom prst="rect">
            <a:avLst/>
          </a:prstGeom>
          <a:noFill/>
        </p:spPr>
        <p:txBody>
          <a:bodyPr wrap="none" rtlCol="0">
            <a:spAutoFit/>
          </a:bodyPr>
          <a:lstStyle/>
          <a:p>
            <a:r>
              <a:rPr lang="es-ES" sz="1800" b="1" dirty="0">
                <a:solidFill>
                  <a:srgbClr val="0070C0"/>
                </a:solidFill>
              </a:rPr>
              <a:t>FISCALIDAD EN EL ENTORNO DEL PATRIMONIO INMOBILIARIO</a:t>
            </a:r>
            <a:endParaRPr lang="es-ES" dirty="0"/>
          </a:p>
        </p:txBody>
      </p:sp>
      <p:pic>
        <p:nvPicPr>
          <p:cNvPr id="10" name="Imagen 9" descr="Interfaz de usuario gráfica&#10;&#10;Descripción generada automáticamente">
            <a:extLst>
              <a:ext uri="{FF2B5EF4-FFF2-40B4-BE49-F238E27FC236}">
                <a16:creationId xmlns:a16="http://schemas.microsoft.com/office/drawing/2014/main" id="{9F179F66-E7B8-8498-B28E-510FD82FB5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7749" y="5321443"/>
            <a:ext cx="2868694" cy="1480970"/>
          </a:xfrm>
          <a:prstGeom prst="rect">
            <a:avLst/>
          </a:prstGeom>
        </p:spPr>
      </p:pic>
      <p:graphicFrame>
        <p:nvGraphicFramePr>
          <p:cNvPr id="6" name="Tabla 5">
            <a:extLst>
              <a:ext uri="{FF2B5EF4-FFF2-40B4-BE49-F238E27FC236}">
                <a16:creationId xmlns:a16="http://schemas.microsoft.com/office/drawing/2014/main" id="{CCB8E76F-F9DD-344C-F971-EF5E3FC5F03D}"/>
              </a:ext>
            </a:extLst>
          </p:cNvPr>
          <p:cNvGraphicFramePr>
            <a:graphicFrameLocks noGrp="1"/>
          </p:cNvGraphicFramePr>
          <p:nvPr>
            <p:extLst>
              <p:ext uri="{D42A27DB-BD31-4B8C-83A1-F6EECF244321}">
                <p14:modId xmlns:p14="http://schemas.microsoft.com/office/powerpoint/2010/main" val="3408567289"/>
              </p:ext>
            </p:extLst>
          </p:nvPr>
        </p:nvGraphicFramePr>
        <p:xfrm>
          <a:off x="6967103" y="-19504161"/>
          <a:ext cx="3601275" cy="4348617"/>
        </p:xfrm>
        <a:graphic>
          <a:graphicData uri="http://schemas.openxmlformats.org/drawingml/2006/table">
            <a:tbl>
              <a:tblPr firstRow="1" firstCol="1" bandRow="1"/>
              <a:tblGrid>
                <a:gridCol w="905130">
                  <a:extLst>
                    <a:ext uri="{9D8B030D-6E8A-4147-A177-3AD203B41FA5}">
                      <a16:colId xmlns:a16="http://schemas.microsoft.com/office/drawing/2014/main" val="3696997914"/>
                    </a:ext>
                  </a:extLst>
                </a:gridCol>
                <a:gridCol w="597005">
                  <a:extLst>
                    <a:ext uri="{9D8B030D-6E8A-4147-A177-3AD203B41FA5}">
                      <a16:colId xmlns:a16="http://schemas.microsoft.com/office/drawing/2014/main" val="3760727031"/>
                    </a:ext>
                  </a:extLst>
                </a:gridCol>
                <a:gridCol w="597005">
                  <a:extLst>
                    <a:ext uri="{9D8B030D-6E8A-4147-A177-3AD203B41FA5}">
                      <a16:colId xmlns:a16="http://schemas.microsoft.com/office/drawing/2014/main" val="2164007448"/>
                    </a:ext>
                  </a:extLst>
                </a:gridCol>
                <a:gridCol w="597005">
                  <a:extLst>
                    <a:ext uri="{9D8B030D-6E8A-4147-A177-3AD203B41FA5}">
                      <a16:colId xmlns:a16="http://schemas.microsoft.com/office/drawing/2014/main" val="1995639815"/>
                    </a:ext>
                  </a:extLst>
                </a:gridCol>
                <a:gridCol w="905130">
                  <a:extLst>
                    <a:ext uri="{9D8B030D-6E8A-4147-A177-3AD203B41FA5}">
                      <a16:colId xmlns:a16="http://schemas.microsoft.com/office/drawing/2014/main" val="2617428375"/>
                    </a:ext>
                  </a:extLst>
                </a:gridCol>
              </a:tblGrid>
              <a:tr h="0">
                <a:tc gridSpan="2">
                  <a:txBody>
                    <a:bodyPr/>
                    <a:lstStyle/>
                    <a:p>
                      <a:pPr marL="945515" marR="1270" indent="-6350" algn="l">
                        <a:lnSpc>
                          <a:spcPct val="107000"/>
                        </a:lnSpc>
                        <a:spcAft>
                          <a:spcPts val="600"/>
                        </a:spcAft>
                      </a:pPr>
                      <a:r>
                        <a:rPr lang="es-ES" sz="1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Tipos reducidos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a:noFill/>
                    </a:lnL>
                    <a:lnR>
                      <a:noFill/>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808080"/>
                    </a:solidFill>
                  </a:tcPr>
                </a:tc>
                <a:tc hMerge="1">
                  <a:txBody>
                    <a:bodyPr/>
                    <a:lstStyle/>
                    <a:p>
                      <a:endParaRPr lang="es-ES"/>
                    </a:p>
                  </a:txBody>
                  <a:tcPr/>
                </a:tc>
                <a:tc gridSpan="2">
                  <a:txBody>
                    <a:bodyPr/>
                    <a:lstStyle/>
                    <a:p>
                      <a:pPr marL="945515" marR="34925" indent="-6350" algn="r">
                        <a:lnSpc>
                          <a:spcPct val="107000"/>
                        </a:lnSpc>
                        <a:spcAft>
                          <a:spcPts val="600"/>
                        </a:spcAft>
                      </a:pPr>
                      <a:r>
                        <a:rPr lang="es-ES" sz="1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a:noFill/>
                    </a:lnL>
                    <a:lnR>
                      <a:noFill/>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808080"/>
                    </a:solidFill>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a:noFill/>
                    </a:lnR>
                    <a:lnT>
                      <a:noFill/>
                    </a:lnT>
                    <a:lnB>
                      <a:noFill/>
                    </a:lnB>
                  </a:tcPr>
                </a:tc>
                <a:extLst>
                  <a:ext uri="{0D108BD9-81ED-4DB2-BD59-A6C34878D82A}">
                    <a16:rowId xmlns:a16="http://schemas.microsoft.com/office/drawing/2014/main" val="945369553"/>
                  </a:ext>
                </a:extLst>
              </a:tr>
              <a:tr h="87240">
                <a:tc gridSpan="2">
                  <a:txBody>
                    <a:bodyPr/>
                    <a:lstStyle/>
                    <a:p>
                      <a:pPr marL="945515" marR="2540" indent="-6350" algn="just">
                        <a:lnSpc>
                          <a:spcPct val="112000"/>
                        </a:lnSpc>
                        <a:spcAft>
                          <a:spcPts val="29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Viviendas, garajes (máximo 2 unidades), y anexos que se transmitan conjuntamente con la vivienda, entregadas por promotor (1ª. entrega).  </a:t>
                      </a:r>
                    </a:p>
                    <a:p>
                      <a:pPr marL="945515" marR="19685" indent="-6350" algn="l">
                        <a:lnSpc>
                          <a:spcPct val="112000"/>
                        </a:lnSpc>
                        <a:spcAft>
                          <a:spcPts val="30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Por anexos se entienden, entre otros, además de las plazas de garaje, los sótanos, las buhardillas o trasteros, escaleras, porterías, así como pistas de deporte, jardines, piscinas y espacios de uso común en la propia parcela y que se transmitan simultáneamente con ellos. </a:t>
                      </a:r>
                    </a:p>
                    <a:p>
                      <a:pPr marL="945515" marR="1270" indent="-6350" algn="l">
                        <a:lnSpc>
                          <a:spcPct val="112000"/>
                        </a:lnSpc>
                        <a:spcAft>
                          <a:spcPts val="29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No tendrán la consideración de anexos a viviendas los locales de negocio, aunque se transmitan conjuntamente con los edificios o parte de los mismos destinados a viviendas. </a:t>
                      </a:r>
                    </a:p>
                    <a:p>
                      <a:pPr marL="945515" marR="2540" indent="-6350" algn="l">
                        <a:lnSpc>
                          <a:spcPct val="112000"/>
                        </a:lnSpc>
                        <a:spcAft>
                          <a:spcPts val="29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 entrega de viviendas unifamiliares con sus terrenos accesorios realizadas por empresarios o profesionales en el ejercicio de su actividad, tributarán al 10% siempre y cuando estos no superen los 5.000 metros cuadrados; el exceso tributará al régimen general (21%). </a:t>
                      </a:r>
                    </a:p>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Se excluyen: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397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4102891781"/>
                  </a:ext>
                </a:extLst>
              </a:tr>
              <a:tr h="0">
                <a:tc gridSpan="2">
                  <a:txBody>
                    <a:bodyPr/>
                    <a:lstStyle/>
                    <a:p>
                      <a:pPr marL="945515" marR="1270" indent="-6350" algn="l">
                        <a:lnSpc>
                          <a:spcPct val="107000"/>
                        </a:lnSpc>
                        <a:spcAft>
                          <a:spcPts val="600"/>
                        </a:spcAft>
                        <a:tabLst>
                          <a:tab pos="830580" algn="ctr"/>
                        </a:tabLst>
                      </a:pPr>
                      <a:r>
                        <a:rPr lang="es-ES" sz="10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s-ES" sz="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Locales de negocio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397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21%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573092619"/>
                  </a:ext>
                </a:extLst>
              </a:tr>
              <a:tr h="0">
                <a:tc gridSpan="2">
                  <a:txBody>
                    <a:bodyPr/>
                    <a:lstStyle/>
                    <a:p>
                      <a:pPr marL="945515" marR="1270" indent="-6350" algn="l">
                        <a:lnSpc>
                          <a:spcPct val="107000"/>
                        </a:lnSpc>
                        <a:spcAft>
                          <a:spcPts val="600"/>
                        </a:spcAft>
                        <a:tabLst>
                          <a:tab pos="1474470" algn="ctr"/>
                        </a:tabLst>
                      </a:pPr>
                      <a:r>
                        <a:rPr lang="es-ES" sz="10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s-ES" sz="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Edificaciones destinadas a su demolición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397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21%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401091624"/>
                  </a:ext>
                </a:extLst>
              </a:tr>
              <a:tr h="54882">
                <a:tc gridSpan="2">
                  <a:txBody>
                    <a:bodyPr/>
                    <a:lstStyle/>
                    <a:p>
                      <a:pPr marL="945515" marR="1270" indent="-6350" algn="l">
                        <a:lnSpc>
                          <a:spcPct val="107000"/>
                        </a:lnSpc>
                        <a:spcAft>
                          <a:spcPts val="36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Entrega de casas prefabricadas. </a:t>
                      </a:r>
                    </a:p>
                    <a:p>
                      <a:pPr marL="945515" marR="1270" indent="-6350" algn="l">
                        <a:lnSpc>
                          <a:spcPct val="107000"/>
                        </a:lnSpc>
                        <a:spcAft>
                          <a:spcPts val="4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Tendrán la consideración de edificación las casas prefabricadas y otras </a:t>
                      </a:r>
                    </a:p>
                    <a:p>
                      <a:pPr marL="945515" marR="7620" indent="-6350" algn="l">
                        <a:lnSpc>
                          <a:spcPct val="112000"/>
                        </a:lnSpc>
                        <a:spcAft>
                          <a:spcPts val="18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construcciones modulares que se unan permanentemente al suelo y que, objetiva y legalmente consideradas, sean susceptibles de ser utilizadas como vivienda.  </a:t>
                      </a:r>
                    </a:p>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Precisión: En el supuesto de que la casa prefabricada pueda ser objeto de traslado a otro lugar, sin quebranto de la materia ni menoscabo del objeto, no se estaría ante una edificación y, por tanto, no sería aplicable el tipo reducido del 10 por ciento aplicable a las edificaciones aptas para su utilización como viviendas, sino el tipo impositivo general del 21 por ciento.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70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w="1270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3165188559"/>
                  </a:ext>
                </a:extLst>
              </a:tr>
              <a:tr h="1102635">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a:noFill/>
                    </a:lnB>
                  </a:tcPr>
                </a:tc>
                <a:tc gridSpan="2">
                  <a:txBody>
                    <a:bodyPr/>
                    <a:lstStyle/>
                    <a:p>
                      <a:pPr marL="945515" marR="1270" indent="-6350" algn="l">
                        <a:lnSpc>
                          <a:spcPct val="112000"/>
                        </a:lnSpc>
                        <a:spcAft>
                          <a:spcPts val="42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Las ejecuciones de obra de renovación y reparación realizadas en viviendas, cuando se cumplan los siguientes requisitos: </a:t>
                      </a:r>
                    </a:p>
                    <a:p>
                      <a:pPr marL="342900" marR="1270" lvl="0" indent="-342900" algn="l" fontAlgn="base">
                        <a:lnSpc>
                          <a:spcPct val="112000"/>
                        </a:lnSpc>
                        <a:spcAft>
                          <a:spcPts val="125"/>
                        </a:spcAft>
                        <a:buClr>
                          <a:srgbClr val="000000"/>
                        </a:buClr>
                        <a:buSzPts val="1000"/>
                        <a:buFont typeface="+mj-lt"/>
                        <a:buAutoNum type="alphaLcParenR"/>
                      </a:pPr>
                      <a:r>
                        <a:rPr lang="es-ES" sz="100" u="none" strike="noStrike">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Que el destinatario sea persona física y utilice la vivienda a que se refieren las obras para su uso particular, o sea una comunidad de propietarios. </a:t>
                      </a:r>
                    </a:p>
                    <a:p>
                      <a:pPr marL="342900" marR="1270" lvl="0" indent="-342900" algn="l" fontAlgn="base">
                        <a:lnSpc>
                          <a:spcPct val="112000"/>
                        </a:lnSpc>
                        <a:spcAft>
                          <a:spcPts val="125"/>
                        </a:spcAft>
                        <a:buClr>
                          <a:srgbClr val="000000"/>
                        </a:buClr>
                        <a:buSzPts val="1000"/>
                        <a:buFont typeface="+mj-lt"/>
                        <a:buAutoNum type="alphaLcParenR"/>
                      </a:pPr>
                      <a:r>
                        <a:rPr lang="es-ES" sz="100" u="none" strike="noStrike">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Que la construcción o rehabilitación haya concluido al menos dos años antes del inicio de las obras. </a:t>
                      </a:r>
                    </a:p>
                    <a:p>
                      <a:pPr marL="342900" marR="1270" lvl="0" indent="-342900" algn="l" fontAlgn="base">
                        <a:lnSpc>
                          <a:spcPct val="107000"/>
                        </a:lnSpc>
                        <a:spcAft>
                          <a:spcPts val="600"/>
                        </a:spcAft>
                        <a:buClr>
                          <a:srgbClr val="000000"/>
                        </a:buClr>
                        <a:buSzPts val="1000"/>
                        <a:buFont typeface="+mj-lt"/>
                        <a:buAutoNum type="alphaLcParenR"/>
                      </a:pPr>
                      <a:r>
                        <a:rPr lang="es-ES" sz="100" u="none" strike="noStrike">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Que la persona que realice las obras no aporte materiales o, su coste no exceda del 40 por ciento de la base imponible de la operación.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3369248045"/>
                  </a:ext>
                </a:extLst>
              </a:tr>
              <a:tr h="693927">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945515" marR="1270" indent="-6350" algn="l">
                        <a:lnSpc>
                          <a:spcPct val="112000"/>
                        </a:lnSpc>
                        <a:spcAft>
                          <a:spcPts val="18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Ejecuciones de obra sobre edificaciones destinadas principalmente a viviendas, incluidos locales, anejos, garajes e instalaciones complementarias. </a:t>
                      </a:r>
                    </a:p>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Precisión: Se considerarán destinadas principalmente a viviendas, las edificaciones en las que al menos el 50 por ciento de la superficie construida se destine a dicha utilización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945515" marR="1270" indent="-6350" algn="r">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395645864"/>
                  </a:ext>
                </a:extLst>
              </a:tr>
              <a:tr h="371225">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17970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1º. Las ejecuciones de obras consecuencia de contratos directamente formalizados entre el promotor y el contratista que tengan por objeto la construcción o rehabilitación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2080492731"/>
                  </a:ext>
                </a:extLst>
              </a:tr>
              <a:tr h="414094">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17970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2º. Las ventas con instalación de armarios de cocina y de baño y de armarios empotrados, consecuencia de contratos directamente formalizados con el promotor de la construcción o rehabilitación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1586080252"/>
                  </a:ext>
                </a:extLst>
              </a:tr>
              <a:tr h="588091">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179705" marR="26035"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3º. Las ejecuciones de obra consecuencia de contratos directamente formalizados entre las Comunidades de Propietarios y el contratista que tengan por objeto la construcción de garajes complementarios en terrenos o locales comunes, con un máximo de 2 plazas por propietario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a:t>
                      </a:r>
                      <a:endParaRPr lang="es-ES" sz="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690894868"/>
                  </a:ext>
                </a:extLst>
              </a:tr>
              <a:tr h="552787">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Las viviendas de protección oficial de régimen especial o de promoción pública, cuando las entregas se efectúen por sus promotores, incluidos los garajes (con un máximo de dos unidades), y anexos situados en el mismo edificio que se transmitan conjuntamente.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tc gridSpan="2">
                  <a:txBody>
                    <a:bodyPr/>
                    <a:lstStyle/>
                    <a:p>
                      <a:pPr marL="945515" marR="34925" indent="-6350" algn="r">
                        <a:lnSpc>
                          <a:spcPct val="107000"/>
                        </a:lnSpc>
                        <a:spcAft>
                          <a:spcPts val="600"/>
                        </a:spcAft>
                      </a:pPr>
                      <a:r>
                        <a:rPr lang="es-ES" sz="1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 </a:t>
                      </a:r>
                      <a:endParaRPr lang="es-ES" sz="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4000904190"/>
                  </a:ext>
                </a:extLst>
              </a:tr>
            </a:tbl>
          </a:graphicData>
        </a:graphic>
      </p:graphicFrame>
      <p:sp>
        <p:nvSpPr>
          <p:cNvPr id="3" name="CuadroTexto 2">
            <a:extLst>
              <a:ext uri="{FF2B5EF4-FFF2-40B4-BE49-F238E27FC236}">
                <a16:creationId xmlns:a16="http://schemas.microsoft.com/office/drawing/2014/main" id="{386F9B1E-91FD-8E45-3B74-D8231209F0BE}"/>
              </a:ext>
            </a:extLst>
          </p:cNvPr>
          <p:cNvSpPr txBox="1"/>
          <p:nvPr/>
        </p:nvSpPr>
        <p:spPr>
          <a:xfrm>
            <a:off x="1338992" y="2059011"/>
            <a:ext cx="9846575" cy="3508653"/>
          </a:xfrm>
          <a:prstGeom prst="rect">
            <a:avLst/>
          </a:prstGeom>
          <a:noFill/>
        </p:spPr>
        <p:txBody>
          <a:bodyPr wrap="square" rtlCol="0">
            <a:spAutoFit/>
          </a:bodyPr>
          <a:lstStyle/>
          <a:p>
            <a:r>
              <a:rPr lang="es-ES" dirty="0"/>
              <a:t>El ITPAJD en su vertiente de AJD grava los </a:t>
            </a:r>
            <a:r>
              <a:rPr lang="es-ES" b="1" dirty="0"/>
              <a:t>documentos notariales de transmisión de inmuebles, derechos reales sobre los mismos y constitución de garantías</a:t>
            </a:r>
            <a:r>
              <a:rPr lang="es-ES" dirty="0"/>
              <a:t>.</a:t>
            </a:r>
          </a:p>
          <a:p>
            <a:r>
              <a:rPr lang="es-ES" b="1" dirty="0"/>
              <a:t>TIPO GENERAL </a:t>
            </a:r>
            <a:r>
              <a:rPr lang="es-ES" dirty="0"/>
              <a:t>desde el 28/04/2021									1,2%.</a:t>
            </a:r>
          </a:p>
          <a:p>
            <a:r>
              <a:rPr lang="es-ES" b="1" dirty="0"/>
              <a:t>TIPOS REDUCIDOS </a:t>
            </a:r>
            <a:r>
              <a:rPr lang="es-ES" dirty="0"/>
              <a:t>desde el 28/04/2021:</a:t>
            </a:r>
          </a:p>
          <a:p>
            <a:pPr marL="285750" indent="-285750">
              <a:buFont typeface="Arial" panose="020B0604020202020204" pitchFamily="34" charset="0"/>
              <a:buChar char="•"/>
            </a:pPr>
            <a:r>
              <a:rPr lang="es-ES" sz="1600" dirty="0"/>
              <a:t>En transmisión de vivienda habitual de menos de 150.000€				1%</a:t>
            </a:r>
          </a:p>
          <a:p>
            <a:pPr marL="285750" indent="-285750">
              <a:buFont typeface="Arial" panose="020B0604020202020204" pitchFamily="34" charset="0"/>
              <a:buChar char="•"/>
            </a:pPr>
            <a:r>
              <a:rPr lang="es-ES" sz="1600" dirty="0"/>
              <a:t>Si además el adquirente es menor de 35, victima de violencia de género o de terrorismo o el inmueble se halla en un municipio en riesgo de despoblamiento			0,3%</a:t>
            </a:r>
          </a:p>
          <a:p>
            <a:pPr marL="285750" indent="-285750">
              <a:buFont typeface="Arial" panose="020B0604020202020204" pitchFamily="34" charset="0"/>
              <a:buChar char="•"/>
            </a:pPr>
            <a:r>
              <a:rPr lang="es-ES" sz="1600" dirty="0"/>
              <a:t>En caso de viviendas habituales de hasta 250,000€ si el adquirente es discapacitado de al menos el 33% o se trata de familia numerosa							0,1%</a:t>
            </a:r>
          </a:p>
          <a:p>
            <a:pPr marL="285750" indent="-285750">
              <a:buFont typeface="Arial" panose="020B0604020202020204" pitchFamily="34" charset="0"/>
              <a:buChar char="•"/>
            </a:pPr>
            <a:r>
              <a:rPr lang="es-ES" sz="1600" dirty="0"/>
              <a:t>SGR y determinadas sociedades mercantiles públicas					0,1%</a:t>
            </a:r>
          </a:p>
          <a:p>
            <a:r>
              <a:rPr lang="es-ES" dirty="0"/>
              <a:t>Además de esa cuota variable, </a:t>
            </a:r>
            <a:r>
              <a:rPr lang="es-ES" dirty="0" err="1"/>
              <a:t>xiste</a:t>
            </a:r>
            <a:r>
              <a:rPr lang="es-ES" dirty="0"/>
              <a:t> una cuota fija, constituida por el timbre del papel.</a:t>
            </a:r>
          </a:p>
          <a:p>
            <a:endParaRPr lang="es-ES" dirty="0"/>
          </a:p>
        </p:txBody>
      </p:sp>
    </p:spTree>
    <p:extLst>
      <p:ext uri="{BB962C8B-B14F-4D97-AF65-F5344CB8AC3E}">
        <p14:creationId xmlns:p14="http://schemas.microsoft.com/office/powerpoint/2010/main" val="16264573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8C6521F1-7FBE-BB51-D164-0745B7A7BDF6}"/>
              </a:ext>
            </a:extLst>
          </p:cNvPr>
          <p:cNvSpPr txBox="1"/>
          <p:nvPr/>
        </p:nvSpPr>
        <p:spPr>
          <a:xfrm>
            <a:off x="1692322" y="498550"/>
            <a:ext cx="9846575" cy="584775"/>
          </a:xfrm>
          <a:prstGeom prst="rect">
            <a:avLst/>
          </a:prstGeom>
          <a:noFill/>
        </p:spPr>
        <p:txBody>
          <a:bodyPr wrap="square" rtlCol="0">
            <a:spAutoFit/>
          </a:bodyPr>
          <a:lstStyle/>
          <a:p>
            <a:r>
              <a:rPr lang="es-ES" sz="3200" b="1" dirty="0">
                <a:solidFill>
                  <a:srgbClr val="002060"/>
                </a:solidFill>
              </a:rPr>
              <a:t>COORDINACIÓN IVA VS ITP-AJD</a:t>
            </a:r>
          </a:p>
        </p:txBody>
      </p:sp>
      <p:pic>
        <p:nvPicPr>
          <p:cNvPr id="7" name="Imagen 6" descr="Un dibujo animado&#10;&#10;Descripción generada automáticamente con confianza baja">
            <a:extLst>
              <a:ext uri="{FF2B5EF4-FFF2-40B4-BE49-F238E27FC236}">
                <a16:creationId xmlns:a16="http://schemas.microsoft.com/office/drawing/2014/main" id="{175FAC6B-A857-3FD5-ECCD-257B6AD88C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2928" y="5482323"/>
            <a:ext cx="3013881" cy="1320090"/>
          </a:xfrm>
          <a:prstGeom prst="rect">
            <a:avLst/>
          </a:prstGeom>
        </p:spPr>
      </p:pic>
      <p:sp>
        <p:nvSpPr>
          <p:cNvPr id="8" name="CuadroTexto 7">
            <a:extLst>
              <a:ext uri="{FF2B5EF4-FFF2-40B4-BE49-F238E27FC236}">
                <a16:creationId xmlns:a16="http://schemas.microsoft.com/office/drawing/2014/main" id="{EB379AAA-61DB-31C4-B638-24080A9A0F4E}"/>
              </a:ext>
            </a:extLst>
          </p:cNvPr>
          <p:cNvSpPr txBox="1"/>
          <p:nvPr/>
        </p:nvSpPr>
        <p:spPr>
          <a:xfrm>
            <a:off x="242950" y="129218"/>
            <a:ext cx="6848350" cy="369332"/>
          </a:xfrm>
          <a:prstGeom prst="rect">
            <a:avLst/>
          </a:prstGeom>
          <a:noFill/>
        </p:spPr>
        <p:txBody>
          <a:bodyPr wrap="none" rtlCol="0">
            <a:spAutoFit/>
          </a:bodyPr>
          <a:lstStyle/>
          <a:p>
            <a:r>
              <a:rPr lang="es-ES" sz="1800" b="1" dirty="0">
                <a:solidFill>
                  <a:srgbClr val="0070C0"/>
                </a:solidFill>
              </a:rPr>
              <a:t>FISCALIDAD EN EL ENTORNO DEL PATRIMONIO INMOBILIARIO</a:t>
            </a:r>
            <a:endParaRPr lang="es-ES" dirty="0"/>
          </a:p>
        </p:txBody>
      </p:sp>
      <p:pic>
        <p:nvPicPr>
          <p:cNvPr id="10" name="Imagen 9" descr="Interfaz de usuario gráfica&#10;&#10;Descripción generada automáticamente">
            <a:extLst>
              <a:ext uri="{FF2B5EF4-FFF2-40B4-BE49-F238E27FC236}">
                <a16:creationId xmlns:a16="http://schemas.microsoft.com/office/drawing/2014/main" id="{9F179F66-E7B8-8498-B28E-510FD82FB5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7749" y="5321443"/>
            <a:ext cx="2868694" cy="1480970"/>
          </a:xfrm>
          <a:prstGeom prst="rect">
            <a:avLst/>
          </a:prstGeom>
        </p:spPr>
      </p:pic>
      <p:graphicFrame>
        <p:nvGraphicFramePr>
          <p:cNvPr id="6" name="Tabla 5">
            <a:extLst>
              <a:ext uri="{FF2B5EF4-FFF2-40B4-BE49-F238E27FC236}">
                <a16:creationId xmlns:a16="http://schemas.microsoft.com/office/drawing/2014/main" id="{CCB8E76F-F9DD-344C-F971-EF5E3FC5F03D}"/>
              </a:ext>
            </a:extLst>
          </p:cNvPr>
          <p:cNvGraphicFramePr>
            <a:graphicFrameLocks noGrp="1"/>
          </p:cNvGraphicFramePr>
          <p:nvPr/>
        </p:nvGraphicFramePr>
        <p:xfrm>
          <a:off x="6967103" y="-19504161"/>
          <a:ext cx="3601275" cy="4348617"/>
        </p:xfrm>
        <a:graphic>
          <a:graphicData uri="http://schemas.openxmlformats.org/drawingml/2006/table">
            <a:tbl>
              <a:tblPr firstRow="1" firstCol="1" bandRow="1"/>
              <a:tblGrid>
                <a:gridCol w="905130">
                  <a:extLst>
                    <a:ext uri="{9D8B030D-6E8A-4147-A177-3AD203B41FA5}">
                      <a16:colId xmlns:a16="http://schemas.microsoft.com/office/drawing/2014/main" val="3696997914"/>
                    </a:ext>
                  </a:extLst>
                </a:gridCol>
                <a:gridCol w="597005">
                  <a:extLst>
                    <a:ext uri="{9D8B030D-6E8A-4147-A177-3AD203B41FA5}">
                      <a16:colId xmlns:a16="http://schemas.microsoft.com/office/drawing/2014/main" val="3760727031"/>
                    </a:ext>
                  </a:extLst>
                </a:gridCol>
                <a:gridCol w="597005">
                  <a:extLst>
                    <a:ext uri="{9D8B030D-6E8A-4147-A177-3AD203B41FA5}">
                      <a16:colId xmlns:a16="http://schemas.microsoft.com/office/drawing/2014/main" val="2164007448"/>
                    </a:ext>
                  </a:extLst>
                </a:gridCol>
                <a:gridCol w="597005">
                  <a:extLst>
                    <a:ext uri="{9D8B030D-6E8A-4147-A177-3AD203B41FA5}">
                      <a16:colId xmlns:a16="http://schemas.microsoft.com/office/drawing/2014/main" val="1995639815"/>
                    </a:ext>
                  </a:extLst>
                </a:gridCol>
                <a:gridCol w="905130">
                  <a:extLst>
                    <a:ext uri="{9D8B030D-6E8A-4147-A177-3AD203B41FA5}">
                      <a16:colId xmlns:a16="http://schemas.microsoft.com/office/drawing/2014/main" val="2617428375"/>
                    </a:ext>
                  </a:extLst>
                </a:gridCol>
              </a:tblGrid>
              <a:tr h="0">
                <a:tc gridSpan="2">
                  <a:txBody>
                    <a:bodyPr/>
                    <a:lstStyle/>
                    <a:p>
                      <a:pPr marL="945515" marR="1270" indent="-6350" algn="l">
                        <a:lnSpc>
                          <a:spcPct val="107000"/>
                        </a:lnSpc>
                        <a:spcAft>
                          <a:spcPts val="600"/>
                        </a:spcAft>
                      </a:pPr>
                      <a:r>
                        <a:rPr lang="es-ES" sz="1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Tipos reducidos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a:noFill/>
                    </a:lnL>
                    <a:lnR>
                      <a:noFill/>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808080"/>
                    </a:solidFill>
                  </a:tcPr>
                </a:tc>
                <a:tc hMerge="1">
                  <a:txBody>
                    <a:bodyPr/>
                    <a:lstStyle/>
                    <a:p>
                      <a:endParaRPr lang="es-ES"/>
                    </a:p>
                  </a:txBody>
                  <a:tcPr/>
                </a:tc>
                <a:tc gridSpan="2">
                  <a:txBody>
                    <a:bodyPr/>
                    <a:lstStyle/>
                    <a:p>
                      <a:pPr marL="945515" marR="34925" indent="-6350" algn="r">
                        <a:lnSpc>
                          <a:spcPct val="107000"/>
                        </a:lnSpc>
                        <a:spcAft>
                          <a:spcPts val="600"/>
                        </a:spcAft>
                      </a:pPr>
                      <a:r>
                        <a:rPr lang="es-ES" sz="1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a:noFill/>
                    </a:lnL>
                    <a:lnR>
                      <a:noFill/>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808080"/>
                    </a:solidFill>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a:noFill/>
                    </a:lnR>
                    <a:lnT>
                      <a:noFill/>
                    </a:lnT>
                    <a:lnB>
                      <a:noFill/>
                    </a:lnB>
                  </a:tcPr>
                </a:tc>
                <a:extLst>
                  <a:ext uri="{0D108BD9-81ED-4DB2-BD59-A6C34878D82A}">
                    <a16:rowId xmlns:a16="http://schemas.microsoft.com/office/drawing/2014/main" val="945369553"/>
                  </a:ext>
                </a:extLst>
              </a:tr>
              <a:tr h="87240">
                <a:tc gridSpan="2">
                  <a:txBody>
                    <a:bodyPr/>
                    <a:lstStyle/>
                    <a:p>
                      <a:pPr marL="945515" marR="2540" indent="-6350" algn="just">
                        <a:lnSpc>
                          <a:spcPct val="112000"/>
                        </a:lnSpc>
                        <a:spcAft>
                          <a:spcPts val="29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Viviendas, garajes (máximo 2 unidades), y anexos que se transmitan conjuntamente con la vivienda, entregadas por promotor (1ª. entrega).  </a:t>
                      </a:r>
                    </a:p>
                    <a:p>
                      <a:pPr marL="945515" marR="19685" indent="-6350" algn="l">
                        <a:lnSpc>
                          <a:spcPct val="112000"/>
                        </a:lnSpc>
                        <a:spcAft>
                          <a:spcPts val="30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Por anexos se entienden, entre otros, además de las plazas de garaje, los sótanos, las buhardillas o trasteros, escaleras, porterías, así como pistas de deporte, jardines, piscinas y espacios de uso común en la propia parcela y que se transmitan simultáneamente con ellos. </a:t>
                      </a:r>
                    </a:p>
                    <a:p>
                      <a:pPr marL="945515" marR="1270" indent="-6350" algn="l">
                        <a:lnSpc>
                          <a:spcPct val="112000"/>
                        </a:lnSpc>
                        <a:spcAft>
                          <a:spcPts val="29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No tendrán la consideración de anexos a viviendas los locales de negocio, aunque se transmitan conjuntamente con los edificios o parte de los mismos destinados a viviendas. </a:t>
                      </a:r>
                    </a:p>
                    <a:p>
                      <a:pPr marL="945515" marR="2540" indent="-6350" algn="l">
                        <a:lnSpc>
                          <a:spcPct val="112000"/>
                        </a:lnSpc>
                        <a:spcAft>
                          <a:spcPts val="29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 entrega de viviendas unifamiliares con sus terrenos accesorios realizadas por empresarios o profesionales en el ejercicio de su actividad, tributarán al 10% siempre y cuando estos no superen los 5.000 metros cuadrados; el exceso tributará al régimen general (21%). </a:t>
                      </a:r>
                    </a:p>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Se excluyen: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397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4102891781"/>
                  </a:ext>
                </a:extLst>
              </a:tr>
              <a:tr h="0">
                <a:tc gridSpan="2">
                  <a:txBody>
                    <a:bodyPr/>
                    <a:lstStyle/>
                    <a:p>
                      <a:pPr marL="945515" marR="1270" indent="-6350" algn="l">
                        <a:lnSpc>
                          <a:spcPct val="107000"/>
                        </a:lnSpc>
                        <a:spcAft>
                          <a:spcPts val="600"/>
                        </a:spcAft>
                        <a:tabLst>
                          <a:tab pos="830580" algn="ctr"/>
                        </a:tabLst>
                      </a:pPr>
                      <a:r>
                        <a:rPr lang="es-ES" sz="10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s-ES" sz="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Locales de negocio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397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21%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573092619"/>
                  </a:ext>
                </a:extLst>
              </a:tr>
              <a:tr h="0">
                <a:tc gridSpan="2">
                  <a:txBody>
                    <a:bodyPr/>
                    <a:lstStyle/>
                    <a:p>
                      <a:pPr marL="945515" marR="1270" indent="-6350" algn="l">
                        <a:lnSpc>
                          <a:spcPct val="107000"/>
                        </a:lnSpc>
                        <a:spcAft>
                          <a:spcPts val="600"/>
                        </a:spcAft>
                        <a:tabLst>
                          <a:tab pos="1474470" algn="ctr"/>
                        </a:tabLst>
                      </a:pPr>
                      <a:r>
                        <a:rPr lang="es-ES" sz="10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s-ES" sz="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Edificaciones destinadas a su demolición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397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21%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401091624"/>
                  </a:ext>
                </a:extLst>
              </a:tr>
              <a:tr h="54882">
                <a:tc gridSpan="2">
                  <a:txBody>
                    <a:bodyPr/>
                    <a:lstStyle/>
                    <a:p>
                      <a:pPr marL="945515" marR="1270" indent="-6350" algn="l">
                        <a:lnSpc>
                          <a:spcPct val="107000"/>
                        </a:lnSpc>
                        <a:spcAft>
                          <a:spcPts val="36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Entrega de casas prefabricadas. </a:t>
                      </a:r>
                    </a:p>
                    <a:p>
                      <a:pPr marL="945515" marR="1270" indent="-6350" algn="l">
                        <a:lnSpc>
                          <a:spcPct val="107000"/>
                        </a:lnSpc>
                        <a:spcAft>
                          <a:spcPts val="4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Tendrán la consideración de edificación las casas prefabricadas y otras </a:t>
                      </a:r>
                    </a:p>
                    <a:p>
                      <a:pPr marL="945515" marR="7620" indent="-6350" algn="l">
                        <a:lnSpc>
                          <a:spcPct val="112000"/>
                        </a:lnSpc>
                        <a:spcAft>
                          <a:spcPts val="18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construcciones modulares que se unan permanentemente al suelo y que, objetiva y legalmente consideradas, sean susceptibles de ser utilizadas como vivienda.  </a:t>
                      </a:r>
                    </a:p>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Precisión: En el supuesto de que la casa prefabricada pueda ser objeto de traslado a otro lugar, sin quebranto de la materia ni menoscabo del objeto, no se estaría ante una edificación y, por tanto, no sería aplicable el tipo reducido del 10 por ciento aplicable a las edificaciones aptas para su utilización como viviendas, sino el tipo impositivo general del 21 por ciento.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70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w="1270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3165188559"/>
                  </a:ext>
                </a:extLst>
              </a:tr>
              <a:tr h="1102635">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a:noFill/>
                    </a:lnB>
                  </a:tcPr>
                </a:tc>
                <a:tc gridSpan="2">
                  <a:txBody>
                    <a:bodyPr/>
                    <a:lstStyle/>
                    <a:p>
                      <a:pPr marL="945515" marR="1270" indent="-6350" algn="l">
                        <a:lnSpc>
                          <a:spcPct val="112000"/>
                        </a:lnSpc>
                        <a:spcAft>
                          <a:spcPts val="42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Las ejecuciones de obra de renovación y reparación realizadas en viviendas, cuando se cumplan los siguientes requisitos: </a:t>
                      </a:r>
                    </a:p>
                    <a:p>
                      <a:pPr marL="342900" marR="1270" lvl="0" indent="-342900" algn="l" fontAlgn="base">
                        <a:lnSpc>
                          <a:spcPct val="112000"/>
                        </a:lnSpc>
                        <a:spcAft>
                          <a:spcPts val="125"/>
                        </a:spcAft>
                        <a:buClr>
                          <a:srgbClr val="000000"/>
                        </a:buClr>
                        <a:buSzPts val="1000"/>
                        <a:buFont typeface="+mj-lt"/>
                        <a:buAutoNum type="alphaLcParenR"/>
                      </a:pPr>
                      <a:r>
                        <a:rPr lang="es-ES" sz="100" u="none" strike="noStrike">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Que el destinatario sea persona física y utilice la vivienda a que se refieren las obras para su uso particular, o sea una comunidad de propietarios. </a:t>
                      </a:r>
                    </a:p>
                    <a:p>
                      <a:pPr marL="342900" marR="1270" lvl="0" indent="-342900" algn="l" fontAlgn="base">
                        <a:lnSpc>
                          <a:spcPct val="112000"/>
                        </a:lnSpc>
                        <a:spcAft>
                          <a:spcPts val="125"/>
                        </a:spcAft>
                        <a:buClr>
                          <a:srgbClr val="000000"/>
                        </a:buClr>
                        <a:buSzPts val="1000"/>
                        <a:buFont typeface="+mj-lt"/>
                        <a:buAutoNum type="alphaLcParenR"/>
                      </a:pPr>
                      <a:r>
                        <a:rPr lang="es-ES" sz="100" u="none" strike="noStrike">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Que la construcción o rehabilitación haya concluido al menos dos años antes del inicio de las obras. </a:t>
                      </a:r>
                    </a:p>
                    <a:p>
                      <a:pPr marL="342900" marR="1270" lvl="0" indent="-342900" algn="l" fontAlgn="base">
                        <a:lnSpc>
                          <a:spcPct val="107000"/>
                        </a:lnSpc>
                        <a:spcAft>
                          <a:spcPts val="600"/>
                        </a:spcAft>
                        <a:buClr>
                          <a:srgbClr val="000000"/>
                        </a:buClr>
                        <a:buSzPts val="1000"/>
                        <a:buFont typeface="+mj-lt"/>
                        <a:buAutoNum type="alphaLcParenR"/>
                      </a:pPr>
                      <a:r>
                        <a:rPr lang="es-ES" sz="100" u="none" strike="noStrike">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Que la persona que realice las obras no aporte materiales o, su coste no exceda del 40 por ciento de la base imponible de la operación.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3369248045"/>
                  </a:ext>
                </a:extLst>
              </a:tr>
              <a:tr h="693927">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945515" marR="1270" indent="-6350" algn="l">
                        <a:lnSpc>
                          <a:spcPct val="112000"/>
                        </a:lnSpc>
                        <a:spcAft>
                          <a:spcPts val="18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Ejecuciones de obra sobre edificaciones destinadas principalmente a viviendas, incluidos locales, anejos, garajes e instalaciones complementarias. </a:t>
                      </a:r>
                    </a:p>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Precisión: Se considerarán destinadas principalmente a viviendas, las edificaciones en las que al menos el 50 por ciento de la superficie construida se destine a dicha utilización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945515" marR="1270" indent="-6350" algn="r">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395645864"/>
                  </a:ext>
                </a:extLst>
              </a:tr>
              <a:tr h="371225">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17970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1º. Las ejecuciones de obras consecuencia de contratos directamente formalizados entre el promotor y el contratista que tengan por objeto la construcción o rehabilitación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2080492731"/>
                  </a:ext>
                </a:extLst>
              </a:tr>
              <a:tr h="414094">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17970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2º. Las ventas con instalación de armarios de cocina y de baño y de armarios empotrados, consecuencia de contratos directamente formalizados con el promotor de la construcción o rehabilitación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1586080252"/>
                  </a:ext>
                </a:extLst>
              </a:tr>
              <a:tr h="588091">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179705" marR="26035"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3º. Las ejecuciones de obra consecuencia de contratos directamente formalizados entre las Comunidades de Propietarios y el contratista que tengan por objeto la construcción de garajes complementarios en terrenos o locales comunes, con un máximo de 2 plazas por propietario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690894868"/>
                  </a:ext>
                </a:extLst>
              </a:tr>
              <a:tr h="552787">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Las viviendas de protección oficial de régimen especial o de promoción pública, cuando las entregas se efectúen por sus promotores, incluidos los garajes (con un máximo de dos unidades), y anexos situados en el mismo edificio que se transmitan conjuntamente.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tc gridSpan="2">
                  <a:txBody>
                    <a:bodyPr/>
                    <a:lstStyle/>
                    <a:p>
                      <a:pPr marL="945515" marR="34925" indent="-6350" algn="r">
                        <a:lnSpc>
                          <a:spcPct val="107000"/>
                        </a:lnSpc>
                        <a:spcAft>
                          <a:spcPts val="600"/>
                        </a:spcAft>
                      </a:pPr>
                      <a:r>
                        <a:rPr lang="es-ES" sz="1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 </a:t>
                      </a:r>
                      <a:endParaRPr lang="es-ES" sz="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4000904190"/>
                  </a:ext>
                </a:extLst>
              </a:tr>
            </a:tbl>
          </a:graphicData>
        </a:graphic>
      </p:graphicFrame>
      <p:sp>
        <p:nvSpPr>
          <p:cNvPr id="3" name="CuadroTexto 2">
            <a:extLst>
              <a:ext uri="{FF2B5EF4-FFF2-40B4-BE49-F238E27FC236}">
                <a16:creationId xmlns:a16="http://schemas.microsoft.com/office/drawing/2014/main" id="{386F9B1E-91FD-8E45-3B74-D8231209F0BE}"/>
              </a:ext>
            </a:extLst>
          </p:cNvPr>
          <p:cNvSpPr txBox="1"/>
          <p:nvPr/>
        </p:nvSpPr>
        <p:spPr>
          <a:xfrm>
            <a:off x="1172712" y="1452657"/>
            <a:ext cx="9846575" cy="4524315"/>
          </a:xfrm>
          <a:prstGeom prst="rect">
            <a:avLst/>
          </a:prstGeom>
          <a:noFill/>
        </p:spPr>
        <p:txBody>
          <a:bodyPr wrap="square" rtlCol="0">
            <a:spAutoFit/>
          </a:bodyPr>
          <a:lstStyle/>
          <a:p>
            <a:r>
              <a:rPr lang="es-ES" b="1" dirty="0"/>
              <a:t>En general, si el transmitente es empresario la operación está sujeta a IVA y si el transmitente es particular está sujeta a ITPO. </a:t>
            </a:r>
          </a:p>
          <a:p>
            <a:r>
              <a:rPr lang="es-ES" dirty="0"/>
              <a:t>Sin embargo hay dos </a:t>
            </a:r>
            <a:r>
              <a:rPr lang="es-ES" b="1" dirty="0"/>
              <a:t>excepciones</a:t>
            </a:r>
            <a:r>
              <a:rPr lang="es-ES" dirty="0"/>
              <a:t>:</a:t>
            </a:r>
          </a:p>
          <a:p>
            <a:pPr marL="342900" indent="-342900">
              <a:buAutoNum type="alphaLcParenR"/>
            </a:pPr>
            <a:r>
              <a:rPr lang="es-ES" b="1" dirty="0"/>
              <a:t>Operaciones realizadas por empresarios sujetas y exentas de IVA</a:t>
            </a:r>
            <a:r>
              <a:rPr lang="es-ES" dirty="0"/>
              <a:t>. En este caso </a:t>
            </a:r>
            <a:r>
              <a:rPr lang="es-ES" u="sng" dirty="0"/>
              <a:t>el empresario transmitente puede renunciar a la exención en el IVA y por tanto tributar por IVA en vez de por ITP </a:t>
            </a:r>
            <a:r>
              <a:rPr lang="es-ES" dirty="0"/>
              <a:t>en entregas de terrenos no edificables y en segundas o posteriores entregas de viviendas cuando el adquirente sea también empresario y pueda deducirse el IVA soportado en la operación.</a:t>
            </a:r>
          </a:p>
          <a:p>
            <a:pPr marL="342900" indent="-342900">
              <a:buAutoNum type="alphaLcParenR"/>
            </a:pPr>
            <a:r>
              <a:rPr lang="es-ES" b="1" dirty="0"/>
              <a:t>Operaciones realizadas por empresarios no sujetas a IVA</a:t>
            </a:r>
            <a:r>
              <a:rPr lang="es-ES" dirty="0"/>
              <a:t>. Es el caso de la transmisión de una empresa que cuenta con inmuebles en su activo.</a:t>
            </a:r>
          </a:p>
          <a:p>
            <a:pPr marL="342900" indent="-342900">
              <a:buAutoNum type="alphaLcParenR"/>
            </a:pPr>
            <a:endParaRPr lang="es-ES" dirty="0"/>
          </a:p>
          <a:p>
            <a:r>
              <a:rPr lang="es-ES" dirty="0"/>
              <a:t>La tributación por </a:t>
            </a:r>
            <a:r>
              <a:rPr lang="es-ES" b="1" dirty="0"/>
              <a:t>ITPO es incompatible con el IVA</a:t>
            </a:r>
            <a:r>
              <a:rPr lang="es-ES" dirty="0"/>
              <a:t>.</a:t>
            </a:r>
          </a:p>
          <a:p>
            <a:r>
              <a:rPr lang="es-ES" dirty="0"/>
              <a:t>La tributación por </a:t>
            </a:r>
            <a:r>
              <a:rPr lang="es-ES" b="1" dirty="0"/>
              <a:t>AJD (documentos notariales) es plenamente compatible con el IVA</a:t>
            </a:r>
            <a:r>
              <a:rPr lang="es-ES" dirty="0"/>
              <a:t>.</a:t>
            </a:r>
          </a:p>
          <a:p>
            <a:r>
              <a:rPr lang="es-ES" dirty="0"/>
              <a:t>La tributación por </a:t>
            </a:r>
            <a:r>
              <a:rPr lang="es-ES" b="1" dirty="0"/>
              <a:t>ITPO es incompatible con la cuota variable de AJD (documentos notariales) </a:t>
            </a:r>
            <a:r>
              <a:rPr lang="es-ES" dirty="0"/>
              <a:t>quedando sujeta solo a la cuota fija de AJD</a:t>
            </a:r>
          </a:p>
          <a:p>
            <a:endParaRPr lang="es-ES" dirty="0"/>
          </a:p>
        </p:txBody>
      </p:sp>
    </p:spTree>
    <p:extLst>
      <p:ext uri="{BB962C8B-B14F-4D97-AF65-F5344CB8AC3E}">
        <p14:creationId xmlns:p14="http://schemas.microsoft.com/office/powerpoint/2010/main" val="982464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8C6521F1-7FBE-BB51-D164-0745B7A7BDF6}"/>
              </a:ext>
            </a:extLst>
          </p:cNvPr>
          <p:cNvSpPr txBox="1"/>
          <p:nvPr/>
        </p:nvSpPr>
        <p:spPr>
          <a:xfrm>
            <a:off x="1951630" y="846161"/>
            <a:ext cx="3815468" cy="523220"/>
          </a:xfrm>
          <a:prstGeom prst="rect">
            <a:avLst/>
          </a:prstGeom>
          <a:noFill/>
        </p:spPr>
        <p:txBody>
          <a:bodyPr wrap="none" rtlCol="0">
            <a:spAutoFit/>
          </a:bodyPr>
          <a:lstStyle/>
          <a:p>
            <a:r>
              <a:rPr lang="es-ES" sz="2800" b="1" dirty="0">
                <a:solidFill>
                  <a:srgbClr val="002060"/>
                </a:solidFill>
              </a:rPr>
              <a:t>IMPUESTOS DIRECTOS</a:t>
            </a:r>
          </a:p>
        </p:txBody>
      </p:sp>
      <p:sp>
        <p:nvSpPr>
          <p:cNvPr id="3" name="CuadroTexto 2">
            <a:extLst>
              <a:ext uri="{FF2B5EF4-FFF2-40B4-BE49-F238E27FC236}">
                <a16:creationId xmlns:a16="http://schemas.microsoft.com/office/drawing/2014/main" id="{B7E09187-95B5-F466-0D7A-F1ECE28BDB5E}"/>
              </a:ext>
            </a:extLst>
          </p:cNvPr>
          <p:cNvSpPr txBox="1"/>
          <p:nvPr/>
        </p:nvSpPr>
        <p:spPr>
          <a:xfrm>
            <a:off x="6771564" y="846161"/>
            <a:ext cx="4182555" cy="523220"/>
          </a:xfrm>
          <a:prstGeom prst="rect">
            <a:avLst/>
          </a:prstGeom>
          <a:noFill/>
        </p:spPr>
        <p:txBody>
          <a:bodyPr wrap="none" rtlCol="0">
            <a:spAutoFit/>
          </a:bodyPr>
          <a:lstStyle/>
          <a:p>
            <a:r>
              <a:rPr lang="es-ES" sz="2800" b="1" dirty="0">
                <a:solidFill>
                  <a:srgbClr val="002060"/>
                </a:solidFill>
              </a:rPr>
              <a:t>IMPUESTOS INDIRECTOS</a:t>
            </a:r>
          </a:p>
        </p:txBody>
      </p:sp>
      <p:sp>
        <p:nvSpPr>
          <p:cNvPr id="4" name="CuadroTexto 3">
            <a:extLst>
              <a:ext uri="{FF2B5EF4-FFF2-40B4-BE49-F238E27FC236}">
                <a16:creationId xmlns:a16="http://schemas.microsoft.com/office/drawing/2014/main" id="{93B7CF7E-82D5-C067-7089-ACED1D633B9E}"/>
              </a:ext>
            </a:extLst>
          </p:cNvPr>
          <p:cNvSpPr txBox="1"/>
          <p:nvPr/>
        </p:nvSpPr>
        <p:spPr>
          <a:xfrm>
            <a:off x="2224584" y="1706693"/>
            <a:ext cx="2906973" cy="3477875"/>
          </a:xfrm>
          <a:prstGeom prst="rect">
            <a:avLst/>
          </a:prstGeom>
          <a:noFill/>
        </p:spPr>
        <p:txBody>
          <a:bodyPr wrap="square" rtlCol="0">
            <a:spAutoFit/>
          </a:bodyPr>
          <a:lstStyle/>
          <a:p>
            <a:pPr marL="457200" indent="-457200">
              <a:buFont typeface="Arial" panose="020B0604020202020204" pitchFamily="34" charset="0"/>
              <a:buChar char="•"/>
            </a:pPr>
            <a:r>
              <a:rPr lang="es-ES" sz="2000" b="1" dirty="0">
                <a:solidFill>
                  <a:srgbClr val="0070C0"/>
                </a:solidFill>
              </a:rPr>
              <a:t>IRPF</a:t>
            </a:r>
          </a:p>
          <a:p>
            <a:pPr marL="457200" indent="-457200">
              <a:buFont typeface="Arial" panose="020B0604020202020204" pitchFamily="34" charset="0"/>
              <a:buChar char="•"/>
            </a:pPr>
            <a:endParaRPr lang="es-ES" sz="2000" dirty="0">
              <a:solidFill>
                <a:srgbClr val="0070C0"/>
              </a:solidFill>
            </a:endParaRPr>
          </a:p>
          <a:p>
            <a:pPr marL="457200" indent="-457200">
              <a:buFont typeface="Arial" panose="020B0604020202020204" pitchFamily="34" charset="0"/>
              <a:buChar char="•"/>
            </a:pPr>
            <a:r>
              <a:rPr lang="es-ES" sz="2000" dirty="0">
                <a:solidFill>
                  <a:srgbClr val="0070C0"/>
                </a:solidFill>
              </a:rPr>
              <a:t>IBI</a:t>
            </a:r>
          </a:p>
          <a:p>
            <a:pPr marL="457200" indent="-457200">
              <a:buFont typeface="Arial" panose="020B0604020202020204" pitchFamily="34" charset="0"/>
              <a:buChar char="•"/>
            </a:pPr>
            <a:endParaRPr lang="es-ES" sz="2000" dirty="0">
              <a:solidFill>
                <a:srgbClr val="0070C0"/>
              </a:solidFill>
            </a:endParaRPr>
          </a:p>
          <a:p>
            <a:pPr marL="457200" indent="-457200">
              <a:buFont typeface="Arial" panose="020B0604020202020204" pitchFamily="34" charset="0"/>
              <a:buChar char="•"/>
            </a:pPr>
            <a:r>
              <a:rPr lang="es-ES" sz="2000" b="1" dirty="0">
                <a:solidFill>
                  <a:srgbClr val="0070C0"/>
                </a:solidFill>
              </a:rPr>
              <a:t>IIVTNU</a:t>
            </a:r>
          </a:p>
          <a:p>
            <a:pPr marL="457200" indent="-457200">
              <a:buFont typeface="Arial" panose="020B0604020202020204" pitchFamily="34" charset="0"/>
              <a:buChar char="•"/>
            </a:pPr>
            <a:endParaRPr lang="es-ES" sz="2000" dirty="0">
              <a:solidFill>
                <a:srgbClr val="0070C0"/>
              </a:solidFill>
            </a:endParaRPr>
          </a:p>
          <a:p>
            <a:pPr marL="457200" indent="-457200">
              <a:buFont typeface="Arial" panose="020B0604020202020204" pitchFamily="34" charset="0"/>
              <a:buChar char="•"/>
            </a:pPr>
            <a:r>
              <a:rPr lang="es-ES" sz="2000" dirty="0">
                <a:solidFill>
                  <a:srgbClr val="0070C0"/>
                </a:solidFill>
              </a:rPr>
              <a:t>I.PATRIMONIO</a:t>
            </a:r>
          </a:p>
          <a:p>
            <a:pPr marL="457200" indent="-457200">
              <a:buFont typeface="Arial" panose="020B0604020202020204" pitchFamily="34" charset="0"/>
              <a:buChar char="•"/>
            </a:pPr>
            <a:endParaRPr lang="es-ES" sz="2000" dirty="0">
              <a:solidFill>
                <a:srgbClr val="0070C0"/>
              </a:solidFill>
            </a:endParaRPr>
          </a:p>
          <a:p>
            <a:pPr marL="457200" indent="-457200">
              <a:buFont typeface="Arial" panose="020B0604020202020204" pitchFamily="34" charset="0"/>
              <a:buChar char="•"/>
            </a:pPr>
            <a:r>
              <a:rPr lang="es-ES" sz="2000" dirty="0">
                <a:solidFill>
                  <a:srgbClr val="0070C0"/>
                </a:solidFill>
              </a:rPr>
              <a:t>I. SOCIEDADES</a:t>
            </a:r>
          </a:p>
          <a:p>
            <a:pPr marL="457200" indent="-457200">
              <a:buFont typeface="Arial" panose="020B0604020202020204" pitchFamily="34" charset="0"/>
              <a:buChar char="•"/>
            </a:pPr>
            <a:endParaRPr lang="es-ES" sz="2000" dirty="0">
              <a:solidFill>
                <a:srgbClr val="0070C0"/>
              </a:solidFill>
            </a:endParaRPr>
          </a:p>
          <a:p>
            <a:pPr marL="457200" indent="-457200">
              <a:buFont typeface="Arial" panose="020B0604020202020204" pitchFamily="34" charset="0"/>
              <a:buChar char="•"/>
            </a:pPr>
            <a:r>
              <a:rPr lang="es-ES" sz="2000" dirty="0">
                <a:solidFill>
                  <a:srgbClr val="0070C0"/>
                </a:solidFill>
              </a:rPr>
              <a:t>ISD</a:t>
            </a:r>
          </a:p>
        </p:txBody>
      </p:sp>
      <p:sp>
        <p:nvSpPr>
          <p:cNvPr id="5" name="CuadroTexto 4">
            <a:extLst>
              <a:ext uri="{FF2B5EF4-FFF2-40B4-BE49-F238E27FC236}">
                <a16:creationId xmlns:a16="http://schemas.microsoft.com/office/drawing/2014/main" id="{18014720-2E81-BDFD-A0EA-E1A4B2743587}"/>
              </a:ext>
            </a:extLst>
          </p:cNvPr>
          <p:cNvSpPr txBox="1"/>
          <p:nvPr/>
        </p:nvSpPr>
        <p:spPr>
          <a:xfrm>
            <a:off x="8324071" y="2196983"/>
            <a:ext cx="1346844" cy="2246769"/>
          </a:xfrm>
          <a:prstGeom prst="rect">
            <a:avLst/>
          </a:prstGeom>
          <a:noFill/>
        </p:spPr>
        <p:txBody>
          <a:bodyPr wrap="none" rtlCol="0">
            <a:spAutoFit/>
          </a:bodyPr>
          <a:lstStyle/>
          <a:p>
            <a:pPr marL="342900" indent="-342900">
              <a:buFont typeface="Arial" panose="020B0604020202020204" pitchFamily="34" charset="0"/>
              <a:buChar char="•"/>
            </a:pPr>
            <a:r>
              <a:rPr lang="es-ES" sz="2000" b="1" dirty="0">
                <a:solidFill>
                  <a:srgbClr val="0070C0"/>
                </a:solidFill>
              </a:rPr>
              <a:t>IVA</a:t>
            </a:r>
          </a:p>
          <a:p>
            <a:pPr marL="342900" indent="-342900">
              <a:buFont typeface="Arial" panose="020B0604020202020204" pitchFamily="34" charset="0"/>
              <a:buChar char="•"/>
            </a:pPr>
            <a:endParaRPr lang="es-ES" sz="2000" dirty="0">
              <a:solidFill>
                <a:srgbClr val="0070C0"/>
              </a:solidFill>
            </a:endParaRPr>
          </a:p>
          <a:p>
            <a:pPr marL="342900" indent="-342900">
              <a:buFont typeface="Arial" panose="020B0604020202020204" pitchFamily="34" charset="0"/>
              <a:buChar char="•"/>
            </a:pPr>
            <a:r>
              <a:rPr lang="es-ES" sz="2000" b="1" dirty="0">
                <a:solidFill>
                  <a:srgbClr val="0070C0"/>
                </a:solidFill>
              </a:rPr>
              <a:t>ITPAJD</a:t>
            </a:r>
          </a:p>
          <a:p>
            <a:pPr marL="342900" indent="-342900">
              <a:buFont typeface="Arial" panose="020B0604020202020204" pitchFamily="34" charset="0"/>
              <a:buChar char="•"/>
            </a:pPr>
            <a:endParaRPr lang="es-ES" sz="2000" dirty="0">
              <a:solidFill>
                <a:srgbClr val="0070C0"/>
              </a:solidFill>
            </a:endParaRPr>
          </a:p>
          <a:p>
            <a:pPr marL="342900" indent="-342900">
              <a:buFont typeface="Arial" panose="020B0604020202020204" pitchFamily="34" charset="0"/>
              <a:buChar char="•"/>
            </a:pPr>
            <a:r>
              <a:rPr lang="es-ES" sz="2000" dirty="0">
                <a:solidFill>
                  <a:srgbClr val="0070C0"/>
                </a:solidFill>
              </a:rPr>
              <a:t>ICIO</a:t>
            </a:r>
          </a:p>
          <a:p>
            <a:pPr marL="342900" indent="-342900">
              <a:buFont typeface="Arial" panose="020B0604020202020204" pitchFamily="34" charset="0"/>
              <a:buChar char="•"/>
            </a:pPr>
            <a:endParaRPr lang="es-ES" sz="2000" dirty="0">
              <a:solidFill>
                <a:srgbClr val="0070C0"/>
              </a:solidFill>
            </a:endParaRPr>
          </a:p>
          <a:p>
            <a:endParaRPr lang="es-ES" sz="2000" dirty="0">
              <a:solidFill>
                <a:srgbClr val="0070C0"/>
              </a:solidFill>
            </a:endParaRPr>
          </a:p>
        </p:txBody>
      </p:sp>
      <p:pic>
        <p:nvPicPr>
          <p:cNvPr id="7" name="Imagen 6" descr="Un dibujo animado&#10;&#10;Descripción generada automáticamente con confianza baja">
            <a:extLst>
              <a:ext uri="{FF2B5EF4-FFF2-40B4-BE49-F238E27FC236}">
                <a16:creationId xmlns:a16="http://schemas.microsoft.com/office/drawing/2014/main" id="{175FAC6B-A857-3FD5-ECCD-257B6AD88C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4689" y="5408692"/>
            <a:ext cx="3013881" cy="1320090"/>
          </a:xfrm>
          <a:prstGeom prst="rect">
            <a:avLst/>
          </a:prstGeom>
        </p:spPr>
      </p:pic>
      <p:sp>
        <p:nvSpPr>
          <p:cNvPr id="8" name="CuadroTexto 7">
            <a:extLst>
              <a:ext uri="{FF2B5EF4-FFF2-40B4-BE49-F238E27FC236}">
                <a16:creationId xmlns:a16="http://schemas.microsoft.com/office/drawing/2014/main" id="{EB379AAA-61DB-31C4-B638-24080A9A0F4E}"/>
              </a:ext>
            </a:extLst>
          </p:cNvPr>
          <p:cNvSpPr txBox="1"/>
          <p:nvPr/>
        </p:nvSpPr>
        <p:spPr>
          <a:xfrm>
            <a:off x="391162" y="139517"/>
            <a:ext cx="6848350" cy="369332"/>
          </a:xfrm>
          <a:prstGeom prst="rect">
            <a:avLst/>
          </a:prstGeom>
          <a:noFill/>
        </p:spPr>
        <p:txBody>
          <a:bodyPr wrap="none" rtlCol="0">
            <a:spAutoFit/>
          </a:bodyPr>
          <a:lstStyle/>
          <a:p>
            <a:r>
              <a:rPr lang="es-ES" sz="1800" b="1" dirty="0">
                <a:solidFill>
                  <a:srgbClr val="0070C0"/>
                </a:solidFill>
              </a:rPr>
              <a:t>FISCALIDAD EN EL ENTORNO DEL PATRIMONIO INMOBILIARIO</a:t>
            </a:r>
            <a:endParaRPr lang="es-ES" dirty="0"/>
          </a:p>
        </p:txBody>
      </p:sp>
      <p:pic>
        <p:nvPicPr>
          <p:cNvPr id="10" name="Imagen 9" descr="Interfaz de usuario gráfica&#10;&#10;Descripción generada automáticamente">
            <a:extLst>
              <a:ext uri="{FF2B5EF4-FFF2-40B4-BE49-F238E27FC236}">
                <a16:creationId xmlns:a16="http://schemas.microsoft.com/office/drawing/2014/main" id="{9F179F66-E7B8-8498-B28E-510FD82FB5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7749" y="5271354"/>
            <a:ext cx="2868694" cy="1480970"/>
          </a:xfrm>
          <a:prstGeom prst="rect">
            <a:avLst/>
          </a:prstGeom>
        </p:spPr>
      </p:pic>
      <p:sp>
        <p:nvSpPr>
          <p:cNvPr id="6" name="CuadroTexto 5">
            <a:extLst>
              <a:ext uri="{FF2B5EF4-FFF2-40B4-BE49-F238E27FC236}">
                <a16:creationId xmlns:a16="http://schemas.microsoft.com/office/drawing/2014/main" id="{9B9488F0-6C2D-736E-7099-99348B40A468}"/>
              </a:ext>
            </a:extLst>
          </p:cNvPr>
          <p:cNvSpPr txBox="1"/>
          <p:nvPr/>
        </p:nvSpPr>
        <p:spPr>
          <a:xfrm>
            <a:off x="1336077" y="1369381"/>
            <a:ext cx="4431021" cy="369332"/>
          </a:xfrm>
          <a:prstGeom prst="rect">
            <a:avLst/>
          </a:prstGeom>
          <a:noFill/>
        </p:spPr>
        <p:txBody>
          <a:bodyPr wrap="none" rtlCol="0">
            <a:spAutoFit/>
          </a:bodyPr>
          <a:lstStyle/>
          <a:p>
            <a:r>
              <a:rPr lang="es-ES" dirty="0"/>
              <a:t>GRAVAN LA RIQUEZA Y LOS INGRESOS</a:t>
            </a:r>
          </a:p>
        </p:txBody>
      </p:sp>
      <p:sp>
        <p:nvSpPr>
          <p:cNvPr id="9" name="CuadroTexto 8">
            <a:extLst>
              <a:ext uri="{FF2B5EF4-FFF2-40B4-BE49-F238E27FC236}">
                <a16:creationId xmlns:a16="http://schemas.microsoft.com/office/drawing/2014/main" id="{55174611-A3CC-0FC3-59D5-F5D2962F34AA}"/>
              </a:ext>
            </a:extLst>
          </p:cNvPr>
          <p:cNvSpPr txBox="1"/>
          <p:nvPr/>
        </p:nvSpPr>
        <p:spPr>
          <a:xfrm>
            <a:off x="7598167" y="1439260"/>
            <a:ext cx="2799164" cy="369332"/>
          </a:xfrm>
          <a:prstGeom prst="rect">
            <a:avLst/>
          </a:prstGeom>
          <a:noFill/>
        </p:spPr>
        <p:txBody>
          <a:bodyPr wrap="none" rtlCol="0">
            <a:spAutoFit/>
          </a:bodyPr>
          <a:lstStyle/>
          <a:p>
            <a:r>
              <a:rPr lang="es-ES" dirty="0"/>
              <a:t>GRAVAN EL CONSUMO</a:t>
            </a:r>
          </a:p>
        </p:txBody>
      </p:sp>
    </p:spTree>
    <p:extLst>
      <p:ext uri="{BB962C8B-B14F-4D97-AF65-F5344CB8AC3E}">
        <p14:creationId xmlns:p14="http://schemas.microsoft.com/office/powerpoint/2010/main" val="771547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8C6521F1-7FBE-BB51-D164-0745B7A7BDF6}"/>
              </a:ext>
            </a:extLst>
          </p:cNvPr>
          <p:cNvSpPr txBox="1"/>
          <p:nvPr/>
        </p:nvSpPr>
        <p:spPr>
          <a:xfrm>
            <a:off x="1692322" y="498550"/>
            <a:ext cx="9846575" cy="954107"/>
          </a:xfrm>
          <a:prstGeom prst="rect">
            <a:avLst/>
          </a:prstGeom>
          <a:noFill/>
        </p:spPr>
        <p:txBody>
          <a:bodyPr wrap="square" rtlCol="0">
            <a:spAutoFit/>
          </a:bodyPr>
          <a:lstStyle/>
          <a:p>
            <a:r>
              <a:rPr lang="es-ES" sz="3200" b="1" dirty="0">
                <a:solidFill>
                  <a:srgbClr val="002060"/>
                </a:solidFill>
              </a:rPr>
              <a:t>COORDINACIÓN IVA VS ITP-AJD</a:t>
            </a:r>
          </a:p>
          <a:p>
            <a:r>
              <a:rPr lang="es-ES" sz="2400" b="1" dirty="0">
                <a:solidFill>
                  <a:srgbClr val="0070C0"/>
                </a:solidFill>
              </a:rPr>
              <a:t>TRANSMISIÓN DE TERRENOS</a:t>
            </a:r>
          </a:p>
        </p:txBody>
      </p:sp>
      <p:pic>
        <p:nvPicPr>
          <p:cNvPr id="7" name="Imagen 6" descr="Un dibujo animado&#10;&#10;Descripción generada automáticamente con confianza baja">
            <a:extLst>
              <a:ext uri="{FF2B5EF4-FFF2-40B4-BE49-F238E27FC236}">
                <a16:creationId xmlns:a16="http://schemas.microsoft.com/office/drawing/2014/main" id="{175FAC6B-A857-3FD5-ECCD-257B6AD88C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2928" y="5482323"/>
            <a:ext cx="3013881" cy="1320090"/>
          </a:xfrm>
          <a:prstGeom prst="rect">
            <a:avLst/>
          </a:prstGeom>
        </p:spPr>
      </p:pic>
      <p:sp>
        <p:nvSpPr>
          <p:cNvPr id="8" name="CuadroTexto 7">
            <a:extLst>
              <a:ext uri="{FF2B5EF4-FFF2-40B4-BE49-F238E27FC236}">
                <a16:creationId xmlns:a16="http://schemas.microsoft.com/office/drawing/2014/main" id="{EB379AAA-61DB-31C4-B638-24080A9A0F4E}"/>
              </a:ext>
            </a:extLst>
          </p:cNvPr>
          <p:cNvSpPr txBox="1"/>
          <p:nvPr/>
        </p:nvSpPr>
        <p:spPr>
          <a:xfrm>
            <a:off x="242950" y="129218"/>
            <a:ext cx="6848350" cy="369332"/>
          </a:xfrm>
          <a:prstGeom prst="rect">
            <a:avLst/>
          </a:prstGeom>
          <a:noFill/>
        </p:spPr>
        <p:txBody>
          <a:bodyPr wrap="none" rtlCol="0">
            <a:spAutoFit/>
          </a:bodyPr>
          <a:lstStyle/>
          <a:p>
            <a:r>
              <a:rPr lang="es-ES" sz="1800" b="1" dirty="0">
                <a:solidFill>
                  <a:srgbClr val="0070C0"/>
                </a:solidFill>
              </a:rPr>
              <a:t>FISCALIDAD EN EL ENTORNO DEL PATRIMONIO INMOBILIARIO</a:t>
            </a:r>
            <a:endParaRPr lang="es-ES" dirty="0"/>
          </a:p>
        </p:txBody>
      </p:sp>
      <p:pic>
        <p:nvPicPr>
          <p:cNvPr id="10" name="Imagen 9" descr="Interfaz de usuario gráfica&#10;&#10;Descripción generada automáticamente">
            <a:extLst>
              <a:ext uri="{FF2B5EF4-FFF2-40B4-BE49-F238E27FC236}">
                <a16:creationId xmlns:a16="http://schemas.microsoft.com/office/drawing/2014/main" id="{9F179F66-E7B8-8498-B28E-510FD82FB5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7749" y="5321443"/>
            <a:ext cx="2868694" cy="1480970"/>
          </a:xfrm>
          <a:prstGeom prst="rect">
            <a:avLst/>
          </a:prstGeom>
        </p:spPr>
      </p:pic>
      <p:graphicFrame>
        <p:nvGraphicFramePr>
          <p:cNvPr id="6" name="Tabla 5">
            <a:extLst>
              <a:ext uri="{FF2B5EF4-FFF2-40B4-BE49-F238E27FC236}">
                <a16:creationId xmlns:a16="http://schemas.microsoft.com/office/drawing/2014/main" id="{CCB8E76F-F9DD-344C-F971-EF5E3FC5F03D}"/>
              </a:ext>
            </a:extLst>
          </p:cNvPr>
          <p:cNvGraphicFramePr>
            <a:graphicFrameLocks noGrp="1"/>
          </p:cNvGraphicFramePr>
          <p:nvPr/>
        </p:nvGraphicFramePr>
        <p:xfrm>
          <a:off x="6967103" y="-19504161"/>
          <a:ext cx="3601275" cy="4348617"/>
        </p:xfrm>
        <a:graphic>
          <a:graphicData uri="http://schemas.openxmlformats.org/drawingml/2006/table">
            <a:tbl>
              <a:tblPr firstRow="1" firstCol="1" bandRow="1"/>
              <a:tblGrid>
                <a:gridCol w="905130">
                  <a:extLst>
                    <a:ext uri="{9D8B030D-6E8A-4147-A177-3AD203B41FA5}">
                      <a16:colId xmlns:a16="http://schemas.microsoft.com/office/drawing/2014/main" val="3696997914"/>
                    </a:ext>
                  </a:extLst>
                </a:gridCol>
                <a:gridCol w="597005">
                  <a:extLst>
                    <a:ext uri="{9D8B030D-6E8A-4147-A177-3AD203B41FA5}">
                      <a16:colId xmlns:a16="http://schemas.microsoft.com/office/drawing/2014/main" val="3760727031"/>
                    </a:ext>
                  </a:extLst>
                </a:gridCol>
                <a:gridCol w="597005">
                  <a:extLst>
                    <a:ext uri="{9D8B030D-6E8A-4147-A177-3AD203B41FA5}">
                      <a16:colId xmlns:a16="http://schemas.microsoft.com/office/drawing/2014/main" val="2164007448"/>
                    </a:ext>
                  </a:extLst>
                </a:gridCol>
                <a:gridCol w="597005">
                  <a:extLst>
                    <a:ext uri="{9D8B030D-6E8A-4147-A177-3AD203B41FA5}">
                      <a16:colId xmlns:a16="http://schemas.microsoft.com/office/drawing/2014/main" val="1995639815"/>
                    </a:ext>
                  </a:extLst>
                </a:gridCol>
                <a:gridCol w="905130">
                  <a:extLst>
                    <a:ext uri="{9D8B030D-6E8A-4147-A177-3AD203B41FA5}">
                      <a16:colId xmlns:a16="http://schemas.microsoft.com/office/drawing/2014/main" val="2617428375"/>
                    </a:ext>
                  </a:extLst>
                </a:gridCol>
              </a:tblGrid>
              <a:tr h="0">
                <a:tc gridSpan="2">
                  <a:txBody>
                    <a:bodyPr/>
                    <a:lstStyle/>
                    <a:p>
                      <a:pPr marL="945515" marR="1270" indent="-6350" algn="l">
                        <a:lnSpc>
                          <a:spcPct val="107000"/>
                        </a:lnSpc>
                        <a:spcAft>
                          <a:spcPts val="600"/>
                        </a:spcAft>
                      </a:pPr>
                      <a:r>
                        <a:rPr lang="es-ES" sz="1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Tipos reducidos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a:noFill/>
                    </a:lnL>
                    <a:lnR>
                      <a:noFill/>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808080"/>
                    </a:solidFill>
                  </a:tcPr>
                </a:tc>
                <a:tc hMerge="1">
                  <a:txBody>
                    <a:bodyPr/>
                    <a:lstStyle/>
                    <a:p>
                      <a:endParaRPr lang="es-ES"/>
                    </a:p>
                  </a:txBody>
                  <a:tcPr/>
                </a:tc>
                <a:tc gridSpan="2">
                  <a:txBody>
                    <a:bodyPr/>
                    <a:lstStyle/>
                    <a:p>
                      <a:pPr marL="945515" marR="34925" indent="-6350" algn="r">
                        <a:lnSpc>
                          <a:spcPct val="107000"/>
                        </a:lnSpc>
                        <a:spcAft>
                          <a:spcPts val="600"/>
                        </a:spcAft>
                      </a:pPr>
                      <a:r>
                        <a:rPr lang="es-ES" sz="1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a:noFill/>
                    </a:lnL>
                    <a:lnR>
                      <a:noFill/>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808080"/>
                    </a:solidFill>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a:noFill/>
                    </a:lnR>
                    <a:lnT>
                      <a:noFill/>
                    </a:lnT>
                    <a:lnB>
                      <a:noFill/>
                    </a:lnB>
                  </a:tcPr>
                </a:tc>
                <a:extLst>
                  <a:ext uri="{0D108BD9-81ED-4DB2-BD59-A6C34878D82A}">
                    <a16:rowId xmlns:a16="http://schemas.microsoft.com/office/drawing/2014/main" val="945369553"/>
                  </a:ext>
                </a:extLst>
              </a:tr>
              <a:tr h="87240">
                <a:tc gridSpan="2">
                  <a:txBody>
                    <a:bodyPr/>
                    <a:lstStyle/>
                    <a:p>
                      <a:pPr marL="945515" marR="2540" indent="-6350" algn="just">
                        <a:lnSpc>
                          <a:spcPct val="112000"/>
                        </a:lnSpc>
                        <a:spcAft>
                          <a:spcPts val="29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Viviendas, garajes (máximo 2 unidades), y anexos que se transmitan conjuntamente con la vivienda, entregadas por promotor (1ª. entrega).  </a:t>
                      </a:r>
                    </a:p>
                    <a:p>
                      <a:pPr marL="945515" marR="19685" indent="-6350" algn="l">
                        <a:lnSpc>
                          <a:spcPct val="112000"/>
                        </a:lnSpc>
                        <a:spcAft>
                          <a:spcPts val="30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Por anexos se entienden, entre otros, además de las plazas de garaje, los sótanos, las buhardillas o trasteros, escaleras, porterías, así como pistas de deporte, jardines, piscinas y espacios de uso común en la propia parcela y que se transmitan simultáneamente con ellos. </a:t>
                      </a:r>
                    </a:p>
                    <a:p>
                      <a:pPr marL="945515" marR="1270" indent="-6350" algn="l">
                        <a:lnSpc>
                          <a:spcPct val="112000"/>
                        </a:lnSpc>
                        <a:spcAft>
                          <a:spcPts val="29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No tendrán la consideración de anexos a viviendas los locales de negocio, aunque se transmitan conjuntamente con los edificios o parte de los mismos destinados a viviendas. </a:t>
                      </a:r>
                    </a:p>
                    <a:p>
                      <a:pPr marL="945515" marR="2540" indent="-6350" algn="l">
                        <a:lnSpc>
                          <a:spcPct val="112000"/>
                        </a:lnSpc>
                        <a:spcAft>
                          <a:spcPts val="29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 entrega de viviendas unifamiliares con sus terrenos accesorios realizadas por empresarios o profesionales en el ejercicio de su actividad, tributarán al 10% siempre y cuando estos no superen los 5.000 metros cuadrados; el exceso tributará al régimen general (21%). </a:t>
                      </a:r>
                    </a:p>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Se excluyen: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397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4102891781"/>
                  </a:ext>
                </a:extLst>
              </a:tr>
              <a:tr h="0">
                <a:tc gridSpan="2">
                  <a:txBody>
                    <a:bodyPr/>
                    <a:lstStyle/>
                    <a:p>
                      <a:pPr marL="945515" marR="1270" indent="-6350" algn="l">
                        <a:lnSpc>
                          <a:spcPct val="107000"/>
                        </a:lnSpc>
                        <a:spcAft>
                          <a:spcPts val="600"/>
                        </a:spcAft>
                        <a:tabLst>
                          <a:tab pos="830580" algn="ctr"/>
                        </a:tabLst>
                      </a:pPr>
                      <a:r>
                        <a:rPr lang="es-ES" sz="10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s-ES" sz="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Locales de negocio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397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21%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573092619"/>
                  </a:ext>
                </a:extLst>
              </a:tr>
              <a:tr h="0">
                <a:tc gridSpan="2">
                  <a:txBody>
                    <a:bodyPr/>
                    <a:lstStyle/>
                    <a:p>
                      <a:pPr marL="945515" marR="1270" indent="-6350" algn="l">
                        <a:lnSpc>
                          <a:spcPct val="107000"/>
                        </a:lnSpc>
                        <a:spcAft>
                          <a:spcPts val="600"/>
                        </a:spcAft>
                        <a:tabLst>
                          <a:tab pos="1474470" algn="ctr"/>
                        </a:tabLst>
                      </a:pPr>
                      <a:r>
                        <a:rPr lang="es-ES" sz="10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s-ES" sz="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Edificaciones destinadas a su demolición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397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21%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401091624"/>
                  </a:ext>
                </a:extLst>
              </a:tr>
              <a:tr h="54882">
                <a:tc gridSpan="2">
                  <a:txBody>
                    <a:bodyPr/>
                    <a:lstStyle/>
                    <a:p>
                      <a:pPr marL="945515" marR="1270" indent="-6350" algn="l">
                        <a:lnSpc>
                          <a:spcPct val="107000"/>
                        </a:lnSpc>
                        <a:spcAft>
                          <a:spcPts val="36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Entrega de casas prefabricadas. </a:t>
                      </a:r>
                    </a:p>
                    <a:p>
                      <a:pPr marL="945515" marR="1270" indent="-6350" algn="l">
                        <a:lnSpc>
                          <a:spcPct val="107000"/>
                        </a:lnSpc>
                        <a:spcAft>
                          <a:spcPts val="4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Tendrán la consideración de edificación las casas prefabricadas y otras </a:t>
                      </a:r>
                    </a:p>
                    <a:p>
                      <a:pPr marL="945515" marR="7620" indent="-6350" algn="l">
                        <a:lnSpc>
                          <a:spcPct val="112000"/>
                        </a:lnSpc>
                        <a:spcAft>
                          <a:spcPts val="18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construcciones modulares que se unan permanentemente al suelo y que, objetiva y legalmente consideradas, sean susceptibles de ser utilizadas como vivienda.  </a:t>
                      </a:r>
                    </a:p>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Precisión: En el supuesto de que la casa prefabricada pueda ser objeto de traslado a otro lugar, sin quebranto de la materia ni menoscabo del objeto, no se estaría ante una edificación y, por tanto, no sería aplicable el tipo reducido del 10 por ciento aplicable a las edificaciones aptas para su utilización como viviendas, sino el tipo impositivo general del 21 por ciento.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70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w="1270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3165188559"/>
                  </a:ext>
                </a:extLst>
              </a:tr>
              <a:tr h="1102635">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a:noFill/>
                    </a:lnB>
                  </a:tcPr>
                </a:tc>
                <a:tc gridSpan="2">
                  <a:txBody>
                    <a:bodyPr/>
                    <a:lstStyle/>
                    <a:p>
                      <a:pPr marL="945515" marR="1270" indent="-6350" algn="l">
                        <a:lnSpc>
                          <a:spcPct val="112000"/>
                        </a:lnSpc>
                        <a:spcAft>
                          <a:spcPts val="42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Las ejecuciones de obra de renovación y reparación realizadas en viviendas, cuando se cumplan los siguientes requisitos: </a:t>
                      </a:r>
                    </a:p>
                    <a:p>
                      <a:pPr marL="342900" marR="1270" lvl="0" indent="-342900" algn="l" fontAlgn="base">
                        <a:lnSpc>
                          <a:spcPct val="112000"/>
                        </a:lnSpc>
                        <a:spcAft>
                          <a:spcPts val="125"/>
                        </a:spcAft>
                        <a:buClr>
                          <a:srgbClr val="000000"/>
                        </a:buClr>
                        <a:buSzPts val="1000"/>
                        <a:buFont typeface="+mj-lt"/>
                        <a:buAutoNum type="alphaLcParenR"/>
                      </a:pPr>
                      <a:r>
                        <a:rPr lang="es-ES" sz="100" u="none" strike="noStrike">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Que el destinatario sea persona física y utilice la vivienda a que se refieren las obras para su uso particular, o sea una comunidad de propietarios. </a:t>
                      </a:r>
                    </a:p>
                    <a:p>
                      <a:pPr marL="342900" marR="1270" lvl="0" indent="-342900" algn="l" fontAlgn="base">
                        <a:lnSpc>
                          <a:spcPct val="112000"/>
                        </a:lnSpc>
                        <a:spcAft>
                          <a:spcPts val="125"/>
                        </a:spcAft>
                        <a:buClr>
                          <a:srgbClr val="000000"/>
                        </a:buClr>
                        <a:buSzPts val="1000"/>
                        <a:buFont typeface="+mj-lt"/>
                        <a:buAutoNum type="alphaLcParenR"/>
                      </a:pPr>
                      <a:r>
                        <a:rPr lang="es-ES" sz="100" u="none" strike="noStrike">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Que la construcción o rehabilitación haya concluido al menos dos años antes del inicio de las obras. </a:t>
                      </a:r>
                    </a:p>
                    <a:p>
                      <a:pPr marL="342900" marR="1270" lvl="0" indent="-342900" algn="l" fontAlgn="base">
                        <a:lnSpc>
                          <a:spcPct val="107000"/>
                        </a:lnSpc>
                        <a:spcAft>
                          <a:spcPts val="600"/>
                        </a:spcAft>
                        <a:buClr>
                          <a:srgbClr val="000000"/>
                        </a:buClr>
                        <a:buSzPts val="1000"/>
                        <a:buFont typeface="+mj-lt"/>
                        <a:buAutoNum type="alphaLcParenR"/>
                      </a:pPr>
                      <a:r>
                        <a:rPr lang="es-ES" sz="100" u="none" strike="noStrike">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Que la persona que realice las obras no aporte materiales o, su coste no exceda del 40 por ciento de la base imponible de la operación.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3369248045"/>
                  </a:ext>
                </a:extLst>
              </a:tr>
              <a:tr h="693927">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945515" marR="1270" indent="-6350" algn="l">
                        <a:lnSpc>
                          <a:spcPct val="112000"/>
                        </a:lnSpc>
                        <a:spcAft>
                          <a:spcPts val="18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Ejecuciones de obra sobre edificaciones destinadas principalmente a viviendas, incluidos locales, anejos, garajes e instalaciones complementarias. </a:t>
                      </a:r>
                    </a:p>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Precisión: Se considerarán destinadas principalmente a viviendas, las edificaciones en las que al menos el 50 por ciento de la superficie construida se destine a dicha utilización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945515" marR="1270" indent="-6350" algn="r">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395645864"/>
                  </a:ext>
                </a:extLst>
              </a:tr>
              <a:tr h="371225">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17970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1º. Las ejecuciones de obras consecuencia de contratos directamente formalizados entre el promotor y el contratista que tengan por objeto la construcción o rehabilitación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2080492731"/>
                  </a:ext>
                </a:extLst>
              </a:tr>
              <a:tr h="414094">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17970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2º. Las ventas con instalación de armarios de cocina y de baño y de armarios empotrados, consecuencia de contratos directamente formalizados con el promotor de la construcción o rehabilitación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1586080252"/>
                  </a:ext>
                </a:extLst>
              </a:tr>
              <a:tr h="588091">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179705" marR="26035"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3º. Las ejecuciones de obra consecuencia de contratos directamente formalizados entre las Comunidades de Propietarios y el contratista que tengan por objeto la construcción de garajes complementarios en terrenos o locales comunes, con un máximo de 2 plazas por propietario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690894868"/>
                  </a:ext>
                </a:extLst>
              </a:tr>
              <a:tr h="552787">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Las viviendas de protección oficial de régimen especial o de promoción pública, cuando las entregas se efectúen por sus promotores, incluidos los garajes (con un máximo de dos unidades), y anexos situados en el mismo edificio que se transmitan conjuntamente.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tc gridSpan="2">
                  <a:txBody>
                    <a:bodyPr/>
                    <a:lstStyle/>
                    <a:p>
                      <a:pPr marL="945515" marR="34925" indent="-6350" algn="r">
                        <a:lnSpc>
                          <a:spcPct val="107000"/>
                        </a:lnSpc>
                        <a:spcAft>
                          <a:spcPts val="600"/>
                        </a:spcAft>
                      </a:pPr>
                      <a:r>
                        <a:rPr lang="es-ES" sz="1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 </a:t>
                      </a:r>
                      <a:endParaRPr lang="es-ES" sz="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4000904190"/>
                  </a:ext>
                </a:extLst>
              </a:tr>
            </a:tbl>
          </a:graphicData>
        </a:graphic>
      </p:graphicFrame>
      <p:graphicFrame>
        <p:nvGraphicFramePr>
          <p:cNvPr id="5" name="Tabla 8">
            <a:extLst>
              <a:ext uri="{FF2B5EF4-FFF2-40B4-BE49-F238E27FC236}">
                <a16:creationId xmlns:a16="http://schemas.microsoft.com/office/drawing/2014/main" id="{B0AC5BAF-CE4E-B55B-BD21-868849404238}"/>
              </a:ext>
            </a:extLst>
          </p:cNvPr>
          <p:cNvGraphicFramePr>
            <a:graphicFrameLocks noGrp="1"/>
          </p:cNvGraphicFramePr>
          <p:nvPr>
            <p:extLst>
              <p:ext uri="{D42A27DB-BD31-4B8C-83A1-F6EECF244321}">
                <p14:modId xmlns:p14="http://schemas.microsoft.com/office/powerpoint/2010/main" val="2531269578"/>
              </p:ext>
            </p:extLst>
          </p:nvPr>
        </p:nvGraphicFramePr>
        <p:xfrm>
          <a:off x="1869742" y="1979516"/>
          <a:ext cx="8297838" cy="1913219"/>
        </p:xfrm>
        <a:graphic>
          <a:graphicData uri="http://schemas.openxmlformats.org/drawingml/2006/table">
            <a:tbl>
              <a:tblPr firstRow="1" bandRow="1">
                <a:tableStyleId>{5C22544A-7EE6-4342-B048-85BDC9FD1C3A}</a:tableStyleId>
              </a:tblPr>
              <a:tblGrid>
                <a:gridCol w="5466556">
                  <a:extLst>
                    <a:ext uri="{9D8B030D-6E8A-4147-A177-3AD203B41FA5}">
                      <a16:colId xmlns:a16="http://schemas.microsoft.com/office/drawing/2014/main" val="2776139084"/>
                    </a:ext>
                  </a:extLst>
                </a:gridCol>
                <a:gridCol w="1067624">
                  <a:extLst>
                    <a:ext uri="{9D8B030D-6E8A-4147-A177-3AD203B41FA5}">
                      <a16:colId xmlns:a16="http://schemas.microsoft.com/office/drawing/2014/main" val="2764238566"/>
                    </a:ext>
                  </a:extLst>
                </a:gridCol>
                <a:gridCol w="762914">
                  <a:extLst>
                    <a:ext uri="{9D8B030D-6E8A-4147-A177-3AD203B41FA5}">
                      <a16:colId xmlns:a16="http://schemas.microsoft.com/office/drawing/2014/main" val="1494676031"/>
                    </a:ext>
                  </a:extLst>
                </a:gridCol>
                <a:gridCol w="1000744">
                  <a:extLst>
                    <a:ext uri="{9D8B030D-6E8A-4147-A177-3AD203B41FA5}">
                      <a16:colId xmlns:a16="http://schemas.microsoft.com/office/drawing/2014/main" val="3445073581"/>
                    </a:ext>
                  </a:extLst>
                </a:gridCol>
              </a:tblGrid>
              <a:tr h="439851">
                <a:tc>
                  <a:txBody>
                    <a:bodyPr/>
                    <a:lstStyle/>
                    <a:p>
                      <a:r>
                        <a:rPr lang="es-ES" dirty="0"/>
                        <a:t>Tipo de operación</a:t>
                      </a:r>
                    </a:p>
                  </a:txBody>
                  <a:tcPr/>
                </a:tc>
                <a:tc>
                  <a:txBody>
                    <a:bodyPr/>
                    <a:lstStyle/>
                    <a:p>
                      <a:r>
                        <a:rPr lang="es-ES" dirty="0"/>
                        <a:t>IVA</a:t>
                      </a:r>
                    </a:p>
                  </a:txBody>
                  <a:tcPr/>
                </a:tc>
                <a:tc>
                  <a:txBody>
                    <a:bodyPr/>
                    <a:lstStyle/>
                    <a:p>
                      <a:r>
                        <a:rPr lang="es-ES" dirty="0"/>
                        <a:t>ITPO</a:t>
                      </a:r>
                    </a:p>
                  </a:txBody>
                  <a:tcPr/>
                </a:tc>
                <a:tc>
                  <a:txBody>
                    <a:bodyPr/>
                    <a:lstStyle/>
                    <a:p>
                      <a:r>
                        <a:rPr lang="es-ES" dirty="0"/>
                        <a:t>AJD</a:t>
                      </a:r>
                    </a:p>
                  </a:txBody>
                  <a:tcPr/>
                </a:tc>
                <a:extLst>
                  <a:ext uri="{0D108BD9-81ED-4DB2-BD59-A6C34878D82A}">
                    <a16:rowId xmlns:a16="http://schemas.microsoft.com/office/drawing/2014/main" val="1503969311"/>
                  </a:ext>
                </a:extLst>
              </a:tr>
              <a:tr h="439851">
                <a:tc>
                  <a:txBody>
                    <a:bodyPr/>
                    <a:lstStyle/>
                    <a:p>
                      <a:r>
                        <a:rPr lang="es-ES" dirty="0"/>
                        <a:t>Transmisión de terrenos edificables y análogos</a:t>
                      </a:r>
                    </a:p>
                  </a:txBody>
                  <a:tcPr/>
                </a:tc>
                <a:tc>
                  <a:txBody>
                    <a:bodyPr/>
                    <a:lstStyle/>
                    <a:p>
                      <a:r>
                        <a:rPr lang="es-ES" dirty="0"/>
                        <a:t>SI</a:t>
                      </a:r>
                    </a:p>
                  </a:txBody>
                  <a:tcPr/>
                </a:tc>
                <a:tc>
                  <a:txBody>
                    <a:bodyPr/>
                    <a:lstStyle/>
                    <a:p>
                      <a:r>
                        <a:rPr lang="es-ES" dirty="0"/>
                        <a:t>NO</a:t>
                      </a:r>
                    </a:p>
                  </a:txBody>
                  <a:tcPr/>
                </a:tc>
                <a:tc>
                  <a:txBody>
                    <a:bodyPr/>
                    <a:lstStyle/>
                    <a:p>
                      <a:r>
                        <a:rPr lang="es-ES" dirty="0"/>
                        <a:t>SI</a:t>
                      </a:r>
                    </a:p>
                  </a:txBody>
                  <a:tcPr/>
                </a:tc>
                <a:extLst>
                  <a:ext uri="{0D108BD9-81ED-4DB2-BD59-A6C34878D82A}">
                    <a16:rowId xmlns:a16="http://schemas.microsoft.com/office/drawing/2014/main" val="176257397"/>
                  </a:ext>
                </a:extLst>
              </a:tr>
              <a:tr h="593666">
                <a:tc>
                  <a:txBody>
                    <a:bodyPr/>
                    <a:lstStyle/>
                    <a:p>
                      <a:r>
                        <a:rPr lang="es-ES" dirty="0"/>
                        <a:t>Transmisión de terrenos no edificables</a:t>
                      </a:r>
                    </a:p>
                  </a:txBody>
                  <a:tcPr/>
                </a:tc>
                <a:tc>
                  <a:txBody>
                    <a:bodyPr/>
                    <a:lstStyle/>
                    <a:p>
                      <a:r>
                        <a:rPr lang="es-ES" dirty="0"/>
                        <a:t>EXENTO</a:t>
                      </a:r>
                    </a:p>
                  </a:txBody>
                  <a:tcPr/>
                </a:tc>
                <a:tc>
                  <a:txBody>
                    <a:bodyPr/>
                    <a:lstStyle/>
                    <a:p>
                      <a:r>
                        <a:rPr lang="es-ES" dirty="0"/>
                        <a:t>SI</a:t>
                      </a:r>
                    </a:p>
                  </a:txBody>
                  <a:tcPr/>
                </a:tc>
                <a:tc>
                  <a:txBody>
                    <a:bodyPr/>
                    <a:lstStyle/>
                    <a:p>
                      <a:r>
                        <a:rPr lang="es-ES" sz="1560" baseline="0" dirty="0"/>
                        <a:t>CUOTA FIJA</a:t>
                      </a:r>
                    </a:p>
                  </a:txBody>
                  <a:tcPr/>
                </a:tc>
                <a:extLst>
                  <a:ext uri="{0D108BD9-81ED-4DB2-BD59-A6C34878D82A}">
                    <a16:rowId xmlns:a16="http://schemas.microsoft.com/office/drawing/2014/main" val="954561151"/>
                  </a:ext>
                </a:extLst>
              </a:tr>
              <a:tr h="439851">
                <a:tc>
                  <a:txBody>
                    <a:bodyPr/>
                    <a:lstStyle/>
                    <a:p>
                      <a:r>
                        <a:rPr lang="es-ES" dirty="0"/>
                        <a:t>                              Si se renuncia a la exención</a:t>
                      </a:r>
                    </a:p>
                  </a:txBody>
                  <a:tcPr/>
                </a:tc>
                <a:tc>
                  <a:txBody>
                    <a:bodyPr/>
                    <a:lstStyle/>
                    <a:p>
                      <a:r>
                        <a:rPr lang="es-ES" dirty="0"/>
                        <a:t>SI</a:t>
                      </a:r>
                    </a:p>
                  </a:txBody>
                  <a:tcPr/>
                </a:tc>
                <a:tc>
                  <a:txBody>
                    <a:bodyPr/>
                    <a:lstStyle/>
                    <a:p>
                      <a:r>
                        <a:rPr lang="es-ES" dirty="0"/>
                        <a:t>NO</a:t>
                      </a:r>
                    </a:p>
                  </a:txBody>
                  <a:tcPr/>
                </a:tc>
                <a:tc>
                  <a:txBody>
                    <a:bodyPr/>
                    <a:lstStyle/>
                    <a:p>
                      <a:r>
                        <a:rPr lang="es-ES" dirty="0"/>
                        <a:t>SI</a:t>
                      </a:r>
                    </a:p>
                  </a:txBody>
                  <a:tcPr/>
                </a:tc>
                <a:extLst>
                  <a:ext uri="{0D108BD9-81ED-4DB2-BD59-A6C34878D82A}">
                    <a16:rowId xmlns:a16="http://schemas.microsoft.com/office/drawing/2014/main" val="3108488522"/>
                  </a:ext>
                </a:extLst>
              </a:tr>
            </a:tbl>
          </a:graphicData>
        </a:graphic>
      </p:graphicFrame>
    </p:spTree>
    <p:extLst>
      <p:ext uri="{BB962C8B-B14F-4D97-AF65-F5344CB8AC3E}">
        <p14:creationId xmlns:p14="http://schemas.microsoft.com/office/powerpoint/2010/main" val="11222724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8C6521F1-7FBE-BB51-D164-0745B7A7BDF6}"/>
              </a:ext>
            </a:extLst>
          </p:cNvPr>
          <p:cNvSpPr txBox="1"/>
          <p:nvPr/>
        </p:nvSpPr>
        <p:spPr>
          <a:xfrm>
            <a:off x="1653736" y="377693"/>
            <a:ext cx="9846575" cy="954107"/>
          </a:xfrm>
          <a:prstGeom prst="rect">
            <a:avLst/>
          </a:prstGeom>
          <a:noFill/>
        </p:spPr>
        <p:txBody>
          <a:bodyPr wrap="square" rtlCol="0">
            <a:spAutoFit/>
          </a:bodyPr>
          <a:lstStyle/>
          <a:p>
            <a:r>
              <a:rPr lang="es-ES" sz="3200" b="1" dirty="0">
                <a:solidFill>
                  <a:srgbClr val="002060"/>
                </a:solidFill>
              </a:rPr>
              <a:t>COORDINACIÓN IVA VS ITP-AJD</a:t>
            </a:r>
          </a:p>
          <a:p>
            <a:r>
              <a:rPr lang="es-ES" sz="2400" b="1" dirty="0">
                <a:solidFill>
                  <a:srgbClr val="0070C0"/>
                </a:solidFill>
              </a:rPr>
              <a:t>TRANSMISIÓN DE EDIFICACIONES</a:t>
            </a:r>
          </a:p>
        </p:txBody>
      </p:sp>
      <p:sp>
        <p:nvSpPr>
          <p:cNvPr id="8" name="CuadroTexto 7">
            <a:extLst>
              <a:ext uri="{FF2B5EF4-FFF2-40B4-BE49-F238E27FC236}">
                <a16:creationId xmlns:a16="http://schemas.microsoft.com/office/drawing/2014/main" id="{EB379AAA-61DB-31C4-B638-24080A9A0F4E}"/>
              </a:ext>
            </a:extLst>
          </p:cNvPr>
          <p:cNvSpPr txBox="1"/>
          <p:nvPr/>
        </p:nvSpPr>
        <p:spPr>
          <a:xfrm>
            <a:off x="242950" y="129218"/>
            <a:ext cx="6848350" cy="369332"/>
          </a:xfrm>
          <a:prstGeom prst="rect">
            <a:avLst/>
          </a:prstGeom>
          <a:noFill/>
        </p:spPr>
        <p:txBody>
          <a:bodyPr wrap="none" rtlCol="0">
            <a:spAutoFit/>
          </a:bodyPr>
          <a:lstStyle/>
          <a:p>
            <a:r>
              <a:rPr lang="es-ES" sz="1800" b="1" dirty="0">
                <a:solidFill>
                  <a:srgbClr val="0070C0"/>
                </a:solidFill>
              </a:rPr>
              <a:t>FISCALIDAD EN EL ENTORNO DEL PATRIMONIO INMOBILIARIO</a:t>
            </a:r>
            <a:endParaRPr lang="es-ES" dirty="0"/>
          </a:p>
        </p:txBody>
      </p:sp>
      <p:graphicFrame>
        <p:nvGraphicFramePr>
          <p:cNvPr id="6" name="Tabla 5">
            <a:extLst>
              <a:ext uri="{FF2B5EF4-FFF2-40B4-BE49-F238E27FC236}">
                <a16:creationId xmlns:a16="http://schemas.microsoft.com/office/drawing/2014/main" id="{CCB8E76F-F9DD-344C-F971-EF5E3FC5F03D}"/>
              </a:ext>
            </a:extLst>
          </p:cNvPr>
          <p:cNvGraphicFramePr>
            <a:graphicFrameLocks noGrp="1"/>
          </p:cNvGraphicFramePr>
          <p:nvPr/>
        </p:nvGraphicFramePr>
        <p:xfrm>
          <a:off x="6967103" y="-19504161"/>
          <a:ext cx="3601275" cy="4348617"/>
        </p:xfrm>
        <a:graphic>
          <a:graphicData uri="http://schemas.openxmlformats.org/drawingml/2006/table">
            <a:tbl>
              <a:tblPr firstRow="1" firstCol="1" bandRow="1"/>
              <a:tblGrid>
                <a:gridCol w="905130">
                  <a:extLst>
                    <a:ext uri="{9D8B030D-6E8A-4147-A177-3AD203B41FA5}">
                      <a16:colId xmlns:a16="http://schemas.microsoft.com/office/drawing/2014/main" val="3696997914"/>
                    </a:ext>
                  </a:extLst>
                </a:gridCol>
                <a:gridCol w="597005">
                  <a:extLst>
                    <a:ext uri="{9D8B030D-6E8A-4147-A177-3AD203B41FA5}">
                      <a16:colId xmlns:a16="http://schemas.microsoft.com/office/drawing/2014/main" val="3760727031"/>
                    </a:ext>
                  </a:extLst>
                </a:gridCol>
                <a:gridCol w="597005">
                  <a:extLst>
                    <a:ext uri="{9D8B030D-6E8A-4147-A177-3AD203B41FA5}">
                      <a16:colId xmlns:a16="http://schemas.microsoft.com/office/drawing/2014/main" val="2164007448"/>
                    </a:ext>
                  </a:extLst>
                </a:gridCol>
                <a:gridCol w="597005">
                  <a:extLst>
                    <a:ext uri="{9D8B030D-6E8A-4147-A177-3AD203B41FA5}">
                      <a16:colId xmlns:a16="http://schemas.microsoft.com/office/drawing/2014/main" val="1995639815"/>
                    </a:ext>
                  </a:extLst>
                </a:gridCol>
                <a:gridCol w="905130">
                  <a:extLst>
                    <a:ext uri="{9D8B030D-6E8A-4147-A177-3AD203B41FA5}">
                      <a16:colId xmlns:a16="http://schemas.microsoft.com/office/drawing/2014/main" val="2617428375"/>
                    </a:ext>
                  </a:extLst>
                </a:gridCol>
              </a:tblGrid>
              <a:tr h="0">
                <a:tc gridSpan="2">
                  <a:txBody>
                    <a:bodyPr/>
                    <a:lstStyle/>
                    <a:p>
                      <a:pPr marL="945515" marR="1270" indent="-6350" algn="l">
                        <a:lnSpc>
                          <a:spcPct val="107000"/>
                        </a:lnSpc>
                        <a:spcAft>
                          <a:spcPts val="600"/>
                        </a:spcAft>
                      </a:pPr>
                      <a:r>
                        <a:rPr lang="es-ES" sz="1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Tipos reducidos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a:noFill/>
                    </a:lnL>
                    <a:lnR>
                      <a:noFill/>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808080"/>
                    </a:solidFill>
                  </a:tcPr>
                </a:tc>
                <a:tc hMerge="1">
                  <a:txBody>
                    <a:bodyPr/>
                    <a:lstStyle/>
                    <a:p>
                      <a:endParaRPr lang="es-ES"/>
                    </a:p>
                  </a:txBody>
                  <a:tcPr/>
                </a:tc>
                <a:tc gridSpan="2">
                  <a:txBody>
                    <a:bodyPr/>
                    <a:lstStyle/>
                    <a:p>
                      <a:pPr marL="945515" marR="34925" indent="-6350" algn="r">
                        <a:lnSpc>
                          <a:spcPct val="107000"/>
                        </a:lnSpc>
                        <a:spcAft>
                          <a:spcPts val="600"/>
                        </a:spcAft>
                      </a:pPr>
                      <a:r>
                        <a:rPr lang="es-ES" sz="1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a:noFill/>
                    </a:lnL>
                    <a:lnR>
                      <a:noFill/>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808080"/>
                    </a:solidFill>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a:noFill/>
                    </a:lnR>
                    <a:lnT>
                      <a:noFill/>
                    </a:lnT>
                    <a:lnB>
                      <a:noFill/>
                    </a:lnB>
                  </a:tcPr>
                </a:tc>
                <a:extLst>
                  <a:ext uri="{0D108BD9-81ED-4DB2-BD59-A6C34878D82A}">
                    <a16:rowId xmlns:a16="http://schemas.microsoft.com/office/drawing/2014/main" val="945369553"/>
                  </a:ext>
                </a:extLst>
              </a:tr>
              <a:tr h="87240">
                <a:tc gridSpan="2">
                  <a:txBody>
                    <a:bodyPr/>
                    <a:lstStyle/>
                    <a:p>
                      <a:pPr marL="945515" marR="2540" indent="-6350" algn="just">
                        <a:lnSpc>
                          <a:spcPct val="112000"/>
                        </a:lnSpc>
                        <a:spcAft>
                          <a:spcPts val="29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Viviendas, garajes (máximo 2 unidades), y anexos que se transmitan conjuntamente con la vivienda, entregadas por promotor (1ª. entrega).  </a:t>
                      </a:r>
                    </a:p>
                    <a:p>
                      <a:pPr marL="945515" marR="19685" indent="-6350" algn="l">
                        <a:lnSpc>
                          <a:spcPct val="112000"/>
                        </a:lnSpc>
                        <a:spcAft>
                          <a:spcPts val="30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Por anexos se entienden, entre otros, además de las plazas de garaje, los sótanos, las buhardillas o trasteros, escaleras, porterías, así como pistas de deporte, jardines, piscinas y espacios de uso común en la propia parcela y que se transmitan simultáneamente con ellos. </a:t>
                      </a:r>
                    </a:p>
                    <a:p>
                      <a:pPr marL="945515" marR="1270" indent="-6350" algn="l">
                        <a:lnSpc>
                          <a:spcPct val="112000"/>
                        </a:lnSpc>
                        <a:spcAft>
                          <a:spcPts val="29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No tendrán la consideración de anexos a viviendas los locales de negocio, aunque se transmitan conjuntamente con los edificios o parte de los mismos destinados a viviendas. </a:t>
                      </a:r>
                    </a:p>
                    <a:p>
                      <a:pPr marL="945515" marR="2540" indent="-6350" algn="l">
                        <a:lnSpc>
                          <a:spcPct val="112000"/>
                        </a:lnSpc>
                        <a:spcAft>
                          <a:spcPts val="29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 entrega de viviendas unifamiliares con sus terrenos accesorios realizadas por empresarios o profesionales en el ejercicio de su actividad, tributarán al 10% siempre y cuando estos no superen los 5.000 metros cuadrados; el exceso tributará al régimen general (21%). </a:t>
                      </a:r>
                    </a:p>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Se excluyen: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397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4102891781"/>
                  </a:ext>
                </a:extLst>
              </a:tr>
              <a:tr h="0">
                <a:tc gridSpan="2">
                  <a:txBody>
                    <a:bodyPr/>
                    <a:lstStyle/>
                    <a:p>
                      <a:pPr marL="945515" marR="1270" indent="-6350" algn="l">
                        <a:lnSpc>
                          <a:spcPct val="107000"/>
                        </a:lnSpc>
                        <a:spcAft>
                          <a:spcPts val="600"/>
                        </a:spcAft>
                        <a:tabLst>
                          <a:tab pos="830580" algn="ctr"/>
                        </a:tabLst>
                      </a:pPr>
                      <a:r>
                        <a:rPr lang="es-ES" sz="10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s-ES" sz="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Locales de negocio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397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21%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573092619"/>
                  </a:ext>
                </a:extLst>
              </a:tr>
              <a:tr h="0">
                <a:tc gridSpan="2">
                  <a:txBody>
                    <a:bodyPr/>
                    <a:lstStyle/>
                    <a:p>
                      <a:pPr marL="945515" marR="1270" indent="-6350" algn="l">
                        <a:lnSpc>
                          <a:spcPct val="107000"/>
                        </a:lnSpc>
                        <a:spcAft>
                          <a:spcPts val="600"/>
                        </a:spcAft>
                        <a:tabLst>
                          <a:tab pos="1474470" algn="ctr"/>
                        </a:tabLst>
                      </a:pPr>
                      <a:r>
                        <a:rPr lang="es-ES" sz="10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s-ES" sz="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Edificaciones destinadas a su demolición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397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21%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401091624"/>
                  </a:ext>
                </a:extLst>
              </a:tr>
              <a:tr h="54882">
                <a:tc gridSpan="2">
                  <a:txBody>
                    <a:bodyPr/>
                    <a:lstStyle/>
                    <a:p>
                      <a:pPr marL="945515" marR="1270" indent="-6350" algn="l">
                        <a:lnSpc>
                          <a:spcPct val="107000"/>
                        </a:lnSpc>
                        <a:spcAft>
                          <a:spcPts val="36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Entrega de casas prefabricadas. </a:t>
                      </a:r>
                    </a:p>
                    <a:p>
                      <a:pPr marL="945515" marR="1270" indent="-6350" algn="l">
                        <a:lnSpc>
                          <a:spcPct val="107000"/>
                        </a:lnSpc>
                        <a:spcAft>
                          <a:spcPts val="4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Tendrán la consideración de edificación las casas prefabricadas y otras </a:t>
                      </a:r>
                    </a:p>
                    <a:p>
                      <a:pPr marL="945515" marR="7620" indent="-6350" algn="l">
                        <a:lnSpc>
                          <a:spcPct val="112000"/>
                        </a:lnSpc>
                        <a:spcAft>
                          <a:spcPts val="18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construcciones modulares que se unan permanentemente al suelo y que, objetiva y legalmente consideradas, sean susceptibles de ser utilizadas como vivienda.  </a:t>
                      </a:r>
                    </a:p>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Precisión: En el supuesto de que la casa prefabricada pueda ser objeto de traslado a otro lugar, sin quebranto de la materia ni menoscabo del objeto, no se estaría ante una edificación y, por tanto, no sería aplicable el tipo reducido del 10 por ciento aplicable a las edificaciones aptas para su utilización como viviendas, sino el tipo impositivo general del 21 por ciento.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70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w="1270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3165188559"/>
                  </a:ext>
                </a:extLst>
              </a:tr>
              <a:tr h="1102635">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a:noFill/>
                    </a:lnB>
                  </a:tcPr>
                </a:tc>
                <a:tc gridSpan="2">
                  <a:txBody>
                    <a:bodyPr/>
                    <a:lstStyle/>
                    <a:p>
                      <a:pPr marL="945515" marR="1270" indent="-6350" algn="l">
                        <a:lnSpc>
                          <a:spcPct val="112000"/>
                        </a:lnSpc>
                        <a:spcAft>
                          <a:spcPts val="42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Las ejecuciones de obra de renovación y reparación realizadas en viviendas, cuando se cumplan los siguientes requisitos: </a:t>
                      </a:r>
                    </a:p>
                    <a:p>
                      <a:pPr marL="342900" marR="1270" lvl="0" indent="-342900" algn="l" fontAlgn="base">
                        <a:lnSpc>
                          <a:spcPct val="112000"/>
                        </a:lnSpc>
                        <a:spcAft>
                          <a:spcPts val="125"/>
                        </a:spcAft>
                        <a:buClr>
                          <a:srgbClr val="000000"/>
                        </a:buClr>
                        <a:buSzPts val="1000"/>
                        <a:buFont typeface="+mj-lt"/>
                        <a:buAutoNum type="alphaLcParenR"/>
                      </a:pPr>
                      <a:r>
                        <a:rPr lang="es-ES" sz="100" u="none" strike="noStrike">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Que el destinatario sea persona física y utilice la vivienda a que se refieren las obras para su uso particular, o sea una comunidad de propietarios. </a:t>
                      </a:r>
                    </a:p>
                    <a:p>
                      <a:pPr marL="342900" marR="1270" lvl="0" indent="-342900" algn="l" fontAlgn="base">
                        <a:lnSpc>
                          <a:spcPct val="112000"/>
                        </a:lnSpc>
                        <a:spcAft>
                          <a:spcPts val="125"/>
                        </a:spcAft>
                        <a:buClr>
                          <a:srgbClr val="000000"/>
                        </a:buClr>
                        <a:buSzPts val="1000"/>
                        <a:buFont typeface="+mj-lt"/>
                        <a:buAutoNum type="alphaLcParenR"/>
                      </a:pPr>
                      <a:r>
                        <a:rPr lang="es-ES" sz="100" u="none" strike="noStrike">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Que la construcción o rehabilitación haya concluido al menos dos años antes del inicio de las obras. </a:t>
                      </a:r>
                    </a:p>
                    <a:p>
                      <a:pPr marL="342900" marR="1270" lvl="0" indent="-342900" algn="l" fontAlgn="base">
                        <a:lnSpc>
                          <a:spcPct val="107000"/>
                        </a:lnSpc>
                        <a:spcAft>
                          <a:spcPts val="600"/>
                        </a:spcAft>
                        <a:buClr>
                          <a:srgbClr val="000000"/>
                        </a:buClr>
                        <a:buSzPts val="1000"/>
                        <a:buFont typeface="+mj-lt"/>
                        <a:buAutoNum type="alphaLcParenR"/>
                      </a:pPr>
                      <a:r>
                        <a:rPr lang="es-ES" sz="100" u="none" strike="noStrike">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Que la persona que realice las obras no aporte materiales o, su coste no exceda del 40 por ciento de la base imponible de la operación.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3369248045"/>
                  </a:ext>
                </a:extLst>
              </a:tr>
              <a:tr h="693927">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945515" marR="1270" indent="-6350" algn="l">
                        <a:lnSpc>
                          <a:spcPct val="112000"/>
                        </a:lnSpc>
                        <a:spcAft>
                          <a:spcPts val="18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Ejecuciones de obra sobre edificaciones destinadas principalmente a viviendas, incluidos locales, anejos, garajes e instalaciones complementarias. </a:t>
                      </a:r>
                    </a:p>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Precisión: Se considerarán destinadas principalmente a viviendas, las edificaciones en las que al menos el 50 por ciento de la superficie construida se destine a dicha utilización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945515" marR="1270" indent="-6350" algn="r">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395645864"/>
                  </a:ext>
                </a:extLst>
              </a:tr>
              <a:tr h="371225">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17970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1º. Las ejecuciones de obras consecuencia de contratos directamente formalizados entre el promotor y el contratista que tengan por objeto la construcción o rehabilitación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2080492731"/>
                  </a:ext>
                </a:extLst>
              </a:tr>
              <a:tr h="414094">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17970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2º. Las ventas con instalación de armarios de cocina y de baño y de armarios empotrados, consecuencia de contratos directamente formalizados con el promotor de la construcción o rehabilitación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1586080252"/>
                  </a:ext>
                </a:extLst>
              </a:tr>
              <a:tr h="588091">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179705" marR="26035"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3º. Las ejecuciones de obra consecuencia de contratos directamente formalizados entre las Comunidades de Propietarios y el contratista que tengan por objeto la construcción de garajes complementarios en terrenos o locales comunes, con un máximo de 2 plazas por propietario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690894868"/>
                  </a:ext>
                </a:extLst>
              </a:tr>
              <a:tr h="552787">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Las viviendas de protección oficial de régimen especial o de promoción pública, cuando las entregas se efectúen por sus promotores, incluidos los garajes (con un máximo de dos unidades), y anexos situados en el mismo edificio que se transmitan conjuntamente.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tc gridSpan="2">
                  <a:txBody>
                    <a:bodyPr/>
                    <a:lstStyle/>
                    <a:p>
                      <a:pPr marL="945515" marR="34925" indent="-6350" algn="r">
                        <a:lnSpc>
                          <a:spcPct val="107000"/>
                        </a:lnSpc>
                        <a:spcAft>
                          <a:spcPts val="600"/>
                        </a:spcAft>
                      </a:pPr>
                      <a:r>
                        <a:rPr lang="es-ES" sz="1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 </a:t>
                      </a:r>
                      <a:endParaRPr lang="es-ES" sz="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4000904190"/>
                  </a:ext>
                </a:extLst>
              </a:tr>
            </a:tbl>
          </a:graphicData>
        </a:graphic>
      </p:graphicFrame>
      <p:graphicFrame>
        <p:nvGraphicFramePr>
          <p:cNvPr id="3" name="Tabla 3">
            <a:extLst>
              <a:ext uri="{FF2B5EF4-FFF2-40B4-BE49-F238E27FC236}">
                <a16:creationId xmlns:a16="http://schemas.microsoft.com/office/drawing/2014/main" id="{EC905B24-6C74-123E-AADF-FCABB68C90BB}"/>
              </a:ext>
            </a:extLst>
          </p:cNvPr>
          <p:cNvGraphicFramePr>
            <a:graphicFrameLocks noGrp="1"/>
          </p:cNvGraphicFramePr>
          <p:nvPr>
            <p:extLst>
              <p:ext uri="{D42A27DB-BD31-4B8C-83A1-F6EECF244321}">
                <p14:modId xmlns:p14="http://schemas.microsoft.com/office/powerpoint/2010/main" val="2820699239"/>
              </p:ext>
            </p:extLst>
          </p:nvPr>
        </p:nvGraphicFramePr>
        <p:xfrm>
          <a:off x="1124325" y="1266521"/>
          <a:ext cx="9711997" cy="4784467"/>
        </p:xfrm>
        <a:graphic>
          <a:graphicData uri="http://schemas.openxmlformats.org/drawingml/2006/table">
            <a:tbl>
              <a:tblPr firstRow="1" bandRow="1">
                <a:tableStyleId>{5C22544A-7EE6-4342-B048-85BDC9FD1C3A}</a:tableStyleId>
              </a:tblPr>
              <a:tblGrid>
                <a:gridCol w="5815622">
                  <a:extLst>
                    <a:ext uri="{9D8B030D-6E8A-4147-A177-3AD203B41FA5}">
                      <a16:colId xmlns:a16="http://schemas.microsoft.com/office/drawing/2014/main" val="2036071076"/>
                    </a:ext>
                  </a:extLst>
                </a:gridCol>
                <a:gridCol w="1234670">
                  <a:extLst>
                    <a:ext uri="{9D8B030D-6E8A-4147-A177-3AD203B41FA5}">
                      <a16:colId xmlns:a16="http://schemas.microsoft.com/office/drawing/2014/main" val="1160359902"/>
                    </a:ext>
                  </a:extLst>
                </a:gridCol>
                <a:gridCol w="1297183">
                  <a:extLst>
                    <a:ext uri="{9D8B030D-6E8A-4147-A177-3AD203B41FA5}">
                      <a16:colId xmlns:a16="http://schemas.microsoft.com/office/drawing/2014/main" val="1126322487"/>
                    </a:ext>
                  </a:extLst>
                </a:gridCol>
                <a:gridCol w="1364522">
                  <a:extLst>
                    <a:ext uri="{9D8B030D-6E8A-4147-A177-3AD203B41FA5}">
                      <a16:colId xmlns:a16="http://schemas.microsoft.com/office/drawing/2014/main" val="4106142272"/>
                    </a:ext>
                  </a:extLst>
                </a:gridCol>
              </a:tblGrid>
              <a:tr h="375781">
                <a:tc>
                  <a:txBody>
                    <a:bodyPr/>
                    <a:lstStyle/>
                    <a:p>
                      <a:r>
                        <a:rPr lang="es-ES" dirty="0"/>
                        <a:t>Tipo de operación</a:t>
                      </a:r>
                    </a:p>
                  </a:txBody>
                  <a:tcPr/>
                </a:tc>
                <a:tc>
                  <a:txBody>
                    <a:bodyPr/>
                    <a:lstStyle/>
                    <a:p>
                      <a:r>
                        <a:rPr lang="es-ES" dirty="0"/>
                        <a:t>IVA</a:t>
                      </a:r>
                    </a:p>
                  </a:txBody>
                  <a:tcPr/>
                </a:tc>
                <a:tc>
                  <a:txBody>
                    <a:bodyPr/>
                    <a:lstStyle/>
                    <a:p>
                      <a:r>
                        <a:rPr lang="es-ES" dirty="0"/>
                        <a:t>ITPO</a:t>
                      </a:r>
                    </a:p>
                  </a:txBody>
                  <a:tcPr/>
                </a:tc>
                <a:tc>
                  <a:txBody>
                    <a:bodyPr/>
                    <a:lstStyle/>
                    <a:p>
                      <a:r>
                        <a:rPr lang="es-ES" dirty="0"/>
                        <a:t>AJD</a:t>
                      </a:r>
                    </a:p>
                  </a:txBody>
                  <a:tcPr/>
                </a:tc>
                <a:extLst>
                  <a:ext uri="{0D108BD9-81ED-4DB2-BD59-A6C34878D82A}">
                    <a16:rowId xmlns:a16="http://schemas.microsoft.com/office/drawing/2014/main" val="2676909542"/>
                  </a:ext>
                </a:extLst>
              </a:tr>
              <a:tr h="375781">
                <a:tc>
                  <a:txBody>
                    <a:bodyPr/>
                    <a:lstStyle/>
                    <a:p>
                      <a:r>
                        <a:rPr lang="es-ES" dirty="0"/>
                        <a:t>Edificaciones en construcción</a:t>
                      </a:r>
                    </a:p>
                  </a:txBody>
                  <a:tcPr/>
                </a:tc>
                <a:tc>
                  <a:txBody>
                    <a:bodyPr/>
                    <a:lstStyle/>
                    <a:p>
                      <a:r>
                        <a:rPr lang="es-ES" dirty="0"/>
                        <a:t>SI</a:t>
                      </a:r>
                    </a:p>
                  </a:txBody>
                  <a:tcPr/>
                </a:tc>
                <a:tc>
                  <a:txBody>
                    <a:bodyPr/>
                    <a:lstStyle/>
                    <a:p>
                      <a:r>
                        <a:rPr lang="es-ES" dirty="0"/>
                        <a:t>NO</a:t>
                      </a:r>
                    </a:p>
                  </a:txBody>
                  <a:tcPr/>
                </a:tc>
                <a:tc>
                  <a:txBody>
                    <a:bodyPr/>
                    <a:lstStyle/>
                    <a:p>
                      <a:r>
                        <a:rPr lang="es-ES" dirty="0"/>
                        <a:t>SI</a:t>
                      </a:r>
                    </a:p>
                  </a:txBody>
                  <a:tcPr/>
                </a:tc>
                <a:extLst>
                  <a:ext uri="{0D108BD9-81ED-4DB2-BD59-A6C34878D82A}">
                    <a16:rowId xmlns:a16="http://schemas.microsoft.com/office/drawing/2014/main" val="21784178"/>
                  </a:ext>
                </a:extLst>
              </a:tr>
              <a:tr h="375781">
                <a:tc>
                  <a:txBody>
                    <a:bodyPr/>
                    <a:lstStyle/>
                    <a:p>
                      <a:r>
                        <a:rPr lang="es-ES" dirty="0"/>
                        <a:t>Edificaciones terminadas</a:t>
                      </a:r>
                    </a:p>
                  </a:txBody>
                  <a:tcPr/>
                </a:tc>
                <a:tc>
                  <a:txBody>
                    <a:bodyPr/>
                    <a:lstStyle/>
                    <a:p>
                      <a:endParaRPr lang="es-ES"/>
                    </a:p>
                  </a:txBody>
                  <a:tcPr/>
                </a:tc>
                <a:tc>
                  <a:txBody>
                    <a:bodyPr/>
                    <a:lstStyle/>
                    <a:p>
                      <a:endParaRPr lang="es-ES"/>
                    </a:p>
                  </a:txBody>
                  <a:tcPr/>
                </a:tc>
                <a:tc>
                  <a:txBody>
                    <a:bodyPr/>
                    <a:lstStyle/>
                    <a:p>
                      <a:endParaRPr lang="es-ES"/>
                    </a:p>
                  </a:txBody>
                  <a:tcPr/>
                </a:tc>
                <a:extLst>
                  <a:ext uri="{0D108BD9-81ED-4DB2-BD59-A6C34878D82A}">
                    <a16:rowId xmlns:a16="http://schemas.microsoft.com/office/drawing/2014/main" val="2145052230"/>
                  </a:ext>
                </a:extLst>
              </a:tr>
              <a:tr h="375781">
                <a:tc>
                  <a:txBody>
                    <a:bodyPr/>
                    <a:lstStyle/>
                    <a:p>
                      <a:r>
                        <a:rPr lang="es-ES" dirty="0"/>
                        <a:t>         Primera transmisión</a:t>
                      </a:r>
                    </a:p>
                  </a:txBody>
                  <a:tcPr/>
                </a:tc>
                <a:tc>
                  <a:txBody>
                    <a:bodyPr/>
                    <a:lstStyle/>
                    <a:p>
                      <a:r>
                        <a:rPr lang="es-ES" dirty="0"/>
                        <a:t>SI</a:t>
                      </a:r>
                    </a:p>
                  </a:txBody>
                  <a:tcPr/>
                </a:tc>
                <a:tc>
                  <a:txBody>
                    <a:bodyPr/>
                    <a:lstStyle/>
                    <a:p>
                      <a:r>
                        <a:rPr lang="es-ES" dirty="0"/>
                        <a:t>NO</a:t>
                      </a:r>
                    </a:p>
                  </a:txBody>
                  <a:tcPr/>
                </a:tc>
                <a:tc>
                  <a:txBody>
                    <a:bodyPr/>
                    <a:lstStyle/>
                    <a:p>
                      <a:r>
                        <a:rPr lang="es-ES" dirty="0"/>
                        <a:t>SI</a:t>
                      </a:r>
                    </a:p>
                  </a:txBody>
                  <a:tcPr/>
                </a:tc>
                <a:extLst>
                  <a:ext uri="{0D108BD9-81ED-4DB2-BD59-A6C34878D82A}">
                    <a16:rowId xmlns:a16="http://schemas.microsoft.com/office/drawing/2014/main" val="134180627"/>
                  </a:ext>
                </a:extLst>
              </a:tr>
              <a:tr h="864811">
                <a:tc>
                  <a:txBody>
                    <a:bodyPr/>
                    <a:lstStyle/>
                    <a:p>
                      <a:r>
                        <a:rPr lang="es-ES" dirty="0"/>
                        <a:t>         </a:t>
                      </a:r>
                      <a:r>
                        <a:rPr lang="es-ES" sz="1600" dirty="0"/>
                        <a:t>Primera transmisión después de utilización por dos o más años por el promotor o por arrendatario sin opción de compra</a:t>
                      </a:r>
                      <a:endParaRPr lang="es-ES" dirty="0"/>
                    </a:p>
                  </a:txBody>
                  <a:tcPr/>
                </a:tc>
                <a:tc>
                  <a:txBody>
                    <a:bodyPr/>
                    <a:lstStyle/>
                    <a:p>
                      <a:r>
                        <a:rPr lang="es-ES" dirty="0"/>
                        <a:t>EXENTO</a:t>
                      </a:r>
                    </a:p>
                  </a:txBody>
                  <a:tcPr/>
                </a:tc>
                <a:tc>
                  <a:txBody>
                    <a:bodyPr/>
                    <a:lstStyle/>
                    <a:p>
                      <a:r>
                        <a:rPr lang="es-ES" dirty="0"/>
                        <a:t>SI</a:t>
                      </a:r>
                    </a:p>
                  </a:txBody>
                  <a:tcPr/>
                </a:tc>
                <a:tc>
                  <a:txBody>
                    <a:bodyPr/>
                    <a:lstStyle/>
                    <a:p>
                      <a:r>
                        <a:rPr lang="es-ES" sz="1600" dirty="0"/>
                        <a:t>CUOTA FIJA</a:t>
                      </a:r>
                    </a:p>
                  </a:txBody>
                  <a:tcPr/>
                </a:tc>
                <a:extLst>
                  <a:ext uri="{0D108BD9-81ED-4DB2-BD59-A6C34878D82A}">
                    <a16:rowId xmlns:a16="http://schemas.microsoft.com/office/drawing/2014/main" val="2183439852"/>
                  </a:ext>
                </a:extLst>
              </a:tr>
              <a:tr h="375781">
                <a:tc>
                  <a:txBody>
                    <a:bodyPr/>
                    <a:lstStyle/>
                    <a:p>
                      <a:r>
                        <a:rPr lang="es-ES" dirty="0"/>
                        <a:t>                            Si se renuncia a la exención</a:t>
                      </a:r>
                    </a:p>
                  </a:txBody>
                  <a:tcPr/>
                </a:tc>
                <a:tc>
                  <a:txBody>
                    <a:bodyPr/>
                    <a:lstStyle/>
                    <a:p>
                      <a:r>
                        <a:rPr lang="es-ES" dirty="0"/>
                        <a:t>SI</a:t>
                      </a:r>
                    </a:p>
                  </a:txBody>
                  <a:tcPr/>
                </a:tc>
                <a:tc>
                  <a:txBody>
                    <a:bodyPr/>
                    <a:lstStyle/>
                    <a:p>
                      <a:r>
                        <a:rPr lang="es-ES" dirty="0"/>
                        <a:t>NO</a:t>
                      </a:r>
                    </a:p>
                  </a:txBody>
                  <a:tcPr/>
                </a:tc>
                <a:tc>
                  <a:txBody>
                    <a:bodyPr/>
                    <a:lstStyle/>
                    <a:p>
                      <a:r>
                        <a:rPr lang="es-ES" dirty="0"/>
                        <a:t>SI</a:t>
                      </a:r>
                    </a:p>
                  </a:txBody>
                  <a:tcPr/>
                </a:tc>
                <a:extLst>
                  <a:ext uri="{0D108BD9-81ED-4DB2-BD59-A6C34878D82A}">
                    <a16:rowId xmlns:a16="http://schemas.microsoft.com/office/drawing/2014/main" val="2331947556"/>
                  </a:ext>
                </a:extLst>
              </a:tr>
              <a:tr h="466229">
                <a:tc>
                  <a:txBody>
                    <a:bodyPr/>
                    <a:lstStyle/>
                    <a:p>
                      <a:r>
                        <a:rPr lang="es-ES" dirty="0"/>
                        <a:t>         Segunda y posteriores transmisiones</a:t>
                      </a:r>
                    </a:p>
                  </a:txBody>
                  <a:tcPr/>
                </a:tc>
                <a:tc>
                  <a:txBody>
                    <a:bodyPr/>
                    <a:lstStyle/>
                    <a:p>
                      <a:r>
                        <a:rPr lang="es-ES" dirty="0"/>
                        <a:t>EXENTO</a:t>
                      </a:r>
                    </a:p>
                  </a:txBody>
                  <a:tcPr/>
                </a:tc>
                <a:tc>
                  <a:txBody>
                    <a:bodyPr/>
                    <a:lstStyle/>
                    <a:p>
                      <a:r>
                        <a:rPr lang="es-ES" dirty="0"/>
                        <a:t>SI</a:t>
                      </a:r>
                    </a:p>
                  </a:txBody>
                  <a:tcPr/>
                </a:tc>
                <a:tc>
                  <a:txBody>
                    <a:bodyPr/>
                    <a:lstStyle/>
                    <a:p>
                      <a:r>
                        <a:rPr lang="es-ES" sz="1600" dirty="0"/>
                        <a:t>CUOTA FIJA</a:t>
                      </a:r>
                    </a:p>
                  </a:txBody>
                  <a:tcPr/>
                </a:tc>
                <a:extLst>
                  <a:ext uri="{0D108BD9-81ED-4DB2-BD59-A6C34878D82A}">
                    <a16:rowId xmlns:a16="http://schemas.microsoft.com/office/drawing/2014/main" val="2919846162"/>
                  </a:ext>
                </a:extLst>
              </a:tr>
              <a:tr h="375781">
                <a:tc>
                  <a:txBody>
                    <a:bodyPr/>
                    <a:lstStyle/>
                    <a:p>
                      <a:r>
                        <a:rPr lang="es-ES" dirty="0"/>
                        <a:t>                             Si se renuncia  a la exención</a:t>
                      </a:r>
                    </a:p>
                  </a:txBody>
                  <a:tcPr/>
                </a:tc>
                <a:tc>
                  <a:txBody>
                    <a:bodyPr/>
                    <a:lstStyle/>
                    <a:p>
                      <a:r>
                        <a:rPr lang="es-ES" dirty="0"/>
                        <a:t>SI</a:t>
                      </a:r>
                    </a:p>
                  </a:txBody>
                  <a:tcPr/>
                </a:tc>
                <a:tc>
                  <a:txBody>
                    <a:bodyPr/>
                    <a:lstStyle/>
                    <a:p>
                      <a:r>
                        <a:rPr lang="es-ES" dirty="0"/>
                        <a:t>NO</a:t>
                      </a:r>
                    </a:p>
                  </a:txBody>
                  <a:tcPr/>
                </a:tc>
                <a:tc>
                  <a:txBody>
                    <a:bodyPr/>
                    <a:lstStyle/>
                    <a:p>
                      <a:r>
                        <a:rPr lang="es-ES" dirty="0"/>
                        <a:t>SI</a:t>
                      </a:r>
                    </a:p>
                  </a:txBody>
                  <a:tcPr/>
                </a:tc>
                <a:extLst>
                  <a:ext uri="{0D108BD9-81ED-4DB2-BD59-A6C34878D82A}">
                    <a16:rowId xmlns:a16="http://schemas.microsoft.com/office/drawing/2014/main" val="1999765952"/>
                  </a:ext>
                </a:extLst>
              </a:tr>
              <a:tr h="375781">
                <a:tc>
                  <a:txBody>
                    <a:bodyPr/>
                    <a:lstStyle/>
                    <a:p>
                      <a:r>
                        <a:rPr lang="es-ES" sz="1600" dirty="0"/>
                        <a:t>Edificaciones entregadas en ejercicio de opción de compra, entregas para su rehabilitación y segunda entrega tras resolución de la primera</a:t>
                      </a:r>
                    </a:p>
                  </a:txBody>
                  <a:tcPr/>
                </a:tc>
                <a:tc>
                  <a:txBody>
                    <a:bodyPr/>
                    <a:lstStyle/>
                    <a:p>
                      <a:r>
                        <a:rPr lang="es-ES" dirty="0"/>
                        <a:t>SI</a:t>
                      </a:r>
                    </a:p>
                  </a:txBody>
                  <a:tcPr/>
                </a:tc>
                <a:tc>
                  <a:txBody>
                    <a:bodyPr/>
                    <a:lstStyle/>
                    <a:p>
                      <a:r>
                        <a:rPr lang="es-ES" dirty="0"/>
                        <a:t>NO</a:t>
                      </a:r>
                    </a:p>
                  </a:txBody>
                  <a:tcPr/>
                </a:tc>
                <a:tc>
                  <a:txBody>
                    <a:bodyPr/>
                    <a:lstStyle/>
                    <a:p>
                      <a:r>
                        <a:rPr lang="es-ES" dirty="0"/>
                        <a:t>SI</a:t>
                      </a:r>
                    </a:p>
                  </a:txBody>
                  <a:tcPr/>
                </a:tc>
                <a:extLst>
                  <a:ext uri="{0D108BD9-81ED-4DB2-BD59-A6C34878D82A}">
                    <a16:rowId xmlns:a16="http://schemas.microsoft.com/office/drawing/2014/main" val="3209002321"/>
                  </a:ext>
                </a:extLst>
              </a:tr>
              <a:tr h="375781">
                <a:tc>
                  <a:txBody>
                    <a:bodyPr/>
                    <a:lstStyle/>
                    <a:p>
                      <a:r>
                        <a:rPr lang="es-ES" dirty="0"/>
                        <a:t>                             </a:t>
                      </a:r>
                      <a:r>
                        <a:rPr lang="es-ES" sz="1600" dirty="0"/>
                        <a:t>No aplica la exención</a:t>
                      </a:r>
                      <a:endParaRPr lang="es-ES" dirty="0"/>
                    </a:p>
                  </a:txBody>
                  <a:tcPr/>
                </a:tc>
                <a:tc>
                  <a:txBody>
                    <a:bodyPr/>
                    <a:lstStyle/>
                    <a:p>
                      <a:endParaRPr lang="es-ES" dirty="0"/>
                    </a:p>
                  </a:txBody>
                  <a:tcPr/>
                </a:tc>
                <a:tc>
                  <a:txBody>
                    <a:bodyPr/>
                    <a:lstStyle/>
                    <a:p>
                      <a:endParaRPr lang="es-ES"/>
                    </a:p>
                  </a:txBody>
                  <a:tcPr/>
                </a:tc>
                <a:tc>
                  <a:txBody>
                    <a:bodyPr/>
                    <a:lstStyle/>
                    <a:p>
                      <a:endParaRPr lang="es-ES" dirty="0"/>
                    </a:p>
                  </a:txBody>
                  <a:tcPr/>
                </a:tc>
                <a:extLst>
                  <a:ext uri="{0D108BD9-81ED-4DB2-BD59-A6C34878D82A}">
                    <a16:rowId xmlns:a16="http://schemas.microsoft.com/office/drawing/2014/main" val="1455465001"/>
                  </a:ext>
                </a:extLst>
              </a:tr>
            </a:tbl>
          </a:graphicData>
        </a:graphic>
      </p:graphicFrame>
      <p:pic>
        <p:nvPicPr>
          <p:cNvPr id="10" name="Imagen 9" descr="Interfaz de usuario gráfica&#10;&#10;Descripción generada automáticamente">
            <a:extLst>
              <a:ext uri="{FF2B5EF4-FFF2-40B4-BE49-F238E27FC236}">
                <a16:creationId xmlns:a16="http://schemas.microsoft.com/office/drawing/2014/main" id="{9F179F66-E7B8-8498-B28E-510FD82FB5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97749" y="5321443"/>
            <a:ext cx="2868694" cy="1480970"/>
          </a:xfrm>
          <a:prstGeom prst="rect">
            <a:avLst/>
          </a:prstGeom>
        </p:spPr>
      </p:pic>
      <p:pic>
        <p:nvPicPr>
          <p:cNvPr id="7" name="Imagen 6" descr="Un dibujo animado&#10;&#10;Descripción generada automáticamente con confianza baja">
            <a:extLst>
              <a:ext uri="{FF2B5EF4-FFF2-40B4-BE49-F238E27FC236}">
                <a16:creationId xmlns:a16="http://schemas.microsoft.com/office/drawing/2014/main" id="{175FAC6B-A857-3FD5-ECCD-257B6AD88C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19726"/>
            <a:ext cx="3013881" cy="1320090"/>
          </a:xfrm>
          <a:prstGeom prst="rect">
            <a:avLst/>
          </a:prstGeom>
        </p:spPr>
      </p:pic>
    </p:spTree>
    <p:extLst>
      <p:ext uri="{BB962C8B-B14F-4D97-AF65-F5344CB8AC3E}">
        <p14:creationId xmlns:p14="http://schemas.microsoft.com/office/powerpoint/2010/main" val="37713343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8C6521F1-7FBE-BB51-D164-0745B7A7BDF6}"/>
              </a:ext>
            </a:extLst>
          </p:cNvPr>
          <p:cNvSpPr txBox="1"/>
          <p:nvPr/>
        </p:nvSpPr>
        <p:spPr>
          <a:xfrm>
            <a:off x="1653736" y="377693"/>
            <a:ext cx="9846575" cy="954107"/>
          </a:xfrm>
          <a:prstGeom prst="rect">
            <a:avLst/>
          </a:prstGeom>
          <a:noFill/>
        </p:spPr>
        <p:txBody>
          <a:bodyPr wrap="square" rtlCol="0">
            <a:spAutoFit/>
          </a:bodyPr>
          <a:lstStyle/>
          <a:p>
            <a:r>
              <a:rPr lang="es-ES" sz="3200" b="1" dirty="0">
                <a:solidFill>
                  <a:srgbClr val="002060"/>
                </a:solidFill>
              </a:rPr>
              <a:t>COORDINACIÓN IVA VS ITP-AJD</a:t>
            </a:r>
          </a:p>
          <a:p>
            <a:r>
              <a:rPr lang="es-ES" sz="2400" b="1" dirty="0">
                <a:solidFill>
                  <a:srgbClr val="0070C0"/>
                </a:solidFill>
              </a:rPr>
              <a:t>ARRENDAMIENTOS Y DERECHOS REALES</a:t>
            </a:r>
          </a:p>
        </p:txBody>
      </p:sp>
      <p:sp>
        <p:nvSpPr>
          <p:cNvPr id="8" name="CuadroTexto 7">
            <a:extLst>
              <a:ext uri="{FF2B5EF4-FFF2-40B4-BE49-F238E27FC236}">
                <a16:creationId xmlns:a16="http://schemas.microsoft.com/office/drawing/2014/main" id="{EB379AAA-61DB-31C4-B638-24080A9A0F4E}"/>
              </a:ext>
            </a:extLst>
          </p:cNvPr>
          <p:cNvSpPr txBox="1"/>
          <p:nvPr/>
        </p:nvSpPr>
        <p:spPr>
          <a:xfrm>
            <a:off x="242950" y="129218"/>
            <a:ext cx="6848350" cy="369332"/>
          </a:xfrm>
          <a:prstGeom prst="rect">
            <a:avLst/>
          </a:prstGeom>
          <a:noFill/>
        </p:spPr>
        <p:txBody>
          <a:bodyPr wrap="none" rtlCol="0">
            <a:spAutoFit/>
          </a:bodyPr>
          <a:lstStyle/>
          <a:p>
            <a:r>
              <a:rPr lang="es-ES" sz="1800" b="1" dirty="0">
                <a:solidFill>
                  <a:srgbClr val="0070C0"/>
                </a:solidFill>
              </a:rPr>
              <a:t>FISCALIDAD EN EL ENTORNO DEL PATRIMONIO INMOBILIARIO</a:t>
            </a:r>
            <a:endParaRPr lang="es-ES" dirty="0"/>
          </a:p>
        </p:txBody>
      </p:sp>
      <p:graphicFrame>
        <p:nvGraphicFramePr>
          <p:cNvPr id="6" name="Tabla 5">
            <a:extLst>
              <a:ext uri="{FF2B5EF4-FFF2-40B4-BE49-F238E27FC236}">
                <a16:creationId xmlns:a16="http://schemas.microsoft.com/office/drawing/2014/main" id="{CCB8E76F-F9DD-344C-F971-EF5E3FC5F03D}"/>
              </a:ext>
            </a:extLst>
          </p:cNvPr>
          <p:cNvGraphicFramePr>
            <a:graphicFrameLocks noGrp="1"/>
          </p:cNvGraphicFramePr>
          <p:nvPr/>
        </p:nvGraphicFramePr>
        <p:xfrm>
          <a:off x="6967103" y="-19504161"/>
          <a:ext cx="3601275" cy="4348617"/>
        </p:xfrm>
        <a:graphic>
          <a:graphicData uri="http://schemas.openxmlformats.org/drawingml/2006/table">
            <a:tbl>
              <a:tblPr firstRow="1" firstCol="1" bandRow="1"/>
              <a:tblGrid>
                <a:gridCol w="905130">
                  <a:extLst>
                    <a:ext uri="{9D8B030D-6E8A-4147-A177-3AD203B41FA5}">
                      <a16:colId xmlns:a16="http://schemas.microsoft.com/office/drawing/2014/main" val="3696997914"/>
                    </a:ext>
                  </a:extLst>
                </a:gridCol>
                <a:gridCol w="597005">
                  <a:extLst>
                    <a:ext uri="{9D8B030D-6E8A-4147-A177-3AD203B41FA5}">
                      <a16:colId xmlns:a16="http://schemas.microsoft.com/office/drawing/2014/main" val="3760727031"/>
                    </a:ext>
                  </a:extLst>
                </a:gridCol>
                <a:gridCol w="597005">
                  <a:extLst>
                    <a:ext uri="{9D8B030D-6E8A-4147-A177-3AD203B41FA5}">
                      <a16:colId xmlns:a16="http://schemas.microsoft.com/office/drawing/2014/main" val="2164007448"/>
                    </a:ext>
                  </a:extLst>
                </a:gridCol>
                <a:gridCol w="597005">
                  <a:extLst>
                    <a:ext uri="{9D8B030D-6E8A-4147-A177-3AD203B41FA5}">
                      <a16:colId xmlns:a16="http://schemas.microsoft.com/office/drawing/2014/main" val="1995639815"/>
                    </a:ext>
                  </a:extLst>
                </a:gridCol>
                <a:gridCol w="905130">
                  <a:extLst>
                    <a:ext uri="{9D8B030D-6E8A-4147-A177-3AD203B41FA5}">
                      <a16:colId xmlns:a16="http://schemas.microsoft.com/office/drawing/2014/main" val="2617428375"/>
                    </a:ext>
                  </a:extLst>
                </a:gridCol>
              </a:tblGrid>
              <a:tr h="0">
                <a:tc gridSpan="2">
                  <a:txBody>
                    <a:bodyPr/>
                    <a:lstStyle/>
                    <a:p>
                      <a:pPr marL="945515" marR="1270" indent="-6350" algn="l">
                        <a:lnSpc>
                          <a:spcPct val="107000"/>
                        </a:lnSpc>
                        <a:spcAft>
                          <a:spcPts val="600"/>
                        </a:spcAft>
                      </a:pPr>
                      <a:r>
                        <a:rPr lang="es-ES" sz="1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Tipos reducidos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a:noFill/>
                    </a:lnL>
                    <a:lnR>
                      <a:noFill/>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808080"/>
                    </a:solidFill>
                  </a:tcPr>
                </a:tc>
                <a:tc hMerge="1">
                  <a:txBody>
                    <a:bodyPr/>
                    <a:lstStyle/>
                    <a:p>
                      <a:endParaRPr lang="es-ES"/>
                    </a:p>
                  </a:txBody>
                  <a:tcPr/>
                </a:tc>
                <a:tc gridSpan="2">
                  <a:txBody>
                    <a:bodyPr/>
                    <a:lstStyle/>
                    <a:p>
                      <a:pPr marL="945515" marR="34925" indent="-6350" algn="r">
                        <a:lnSpc>
                          <a:spcPct val="107000"/>
                        </a:lnSpc>
                        <a:spcAft>
                          <a:spcPts val="600"/>
                        </a:spcAft>
                      </a:pPr>
                      <a:r>
                        <a:rPr lang="es-ES" sz="1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a:noFill/>
                    </a:lnL>
                    <a:lnR>
                      <a:noFill/>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808080"/>
                    </a:solidFill>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a:noFill/>
                    </a:lnR>
                    <a:lnT>
                      <a:noFill/>
                    </a:lnT>
                    <a:lnB>
                      <a:noFill/>
                    </a:lnB>
                  </a:tcPr>
                </a:tc>
                <a:extLst>
                  <a:ext uri="{0D108BD9-81ED-4DB2-BD59-A6C34878D82A}">
                    <a16:rowId xmlns:a16="http://schemas.microsoft.com/office/drawing/2014/main" val="945369553"/>
                  </a:ext>
                </a:extLst>
              </a:tr>
              <a:tr h="87240">
                <a:tc gridSpan="2">
                  <a:txBody>
                    <a:bodyPr/>
                    <a:lstStyle/>
                    <a:p>
                      <a:pPr marL="945515" marR="2540" indent="-6350" algn="just">
                        <a:lnSpc>
                          <a:spcPct val="112000"/>
                        </a:lnSpc>
                        <a:spcAft>
                          <a:spcPts val="29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Viviendas, garajes (máximo 2 unidades), y anexos que se transmitan conjuntamente con la vivienda, entregadas por promotor (1ª. entrega).  </a:t>
                      </a:r>
                    </a:p>
                    <a:p>
                      <a:pPr marL="945515" marR="19685" indent="-6350" algn="l">
                        <a:lnSpc>
                          <a:spcPct val="112000"/>
                        </a:lnSpc>
                        <a:spcAft>
                          <a:spcPts val="30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Por anexos se entienden, entre otros, además de las plazas de garaje, los sótanos, las buhardillas o trasteros, escaleras, porterías, así como pistas de deporte, jardines, piscinas y espacios de uso común en la propia parcela y que se transmitan simultáneamente con ellos. </a:t>
                      </a:r>
                    </a:p>
                    <a:p>
                      <a:pPr marL="945515" marR="1270" indent="-6350" algn="l">
                        <a:lnSpc>
                          <a:spcPct val="112000"/>
                        </a:lnSpc>
                        <a:spcAft>
                          <a:spcPts val="29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No tendrán la consideración de anexos a viviendas los locales de negocio, aunque se transmitan conjuntamente con los edificios o parte de los mismos destinados a viviendas. </a:t>
                      </a:r>
                    </a:p>
                    <a:p>
                      <a:pPr marL="945515" marR="2540" indent="-6350" algn="l">
                        <a:lnSpc>
                          <a:spcPct val="112000"/>
                        </a:lnSpc>
                        <a:spcAft>
                          <a:spcPts val="29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 entrega de viviendas unifamiliares con sus terrenos accesorios realizadas por empresarios o profesionales en el ejercicio de su actividad, tributarán al 10% siempre y cuando estos no superen los 5.000 metros cuadrados; el exceso tributará al régimen general (21%). </a:t>
                      </a:r>
                    </a:p>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Se excluyen: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397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4102891781"/>
                  </a:ext>
                </a:extLst>
              </a:tr>
              <a:tr h="0">
                <a:tc gridSpan="2">
                  <a:txBody>
                    <a:bodyPr/>
                    <a:lstStyle/>
                    <a:p>
                      <a:pPr marL="945515" marR="1270" indent="-6350" algn="l">
                        <a:lnSpc>
                          <a:spcPct val="107000"/>
                        </a:lnSpc>
                        <a:spcAft>
                          <a:spcPts val="600"/>
                        </a:spcAft>
                        <a:tabLst>
                          <a:tab pos="830580" algn="ctr"/>
                        </a:tabLst>
                      </a:pPr>
                      <a:r>
                        <a:rPr lang="es-ES" sz="10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s-ES" sz="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Locales de negocio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397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21%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573092619"/>
                  </a:ext>
                </a:extLst>
              </a:tr>
              <a:tr h="0">
                <a:tc gridSpan="2">
                  <a:txBody>
                    <a:bodyPr/>
                    <a:lstStyle/>
                    <a:p>
                      <a:pPr marL="945515" marR="1270" indent="-6350" algn="l">
                        <a:lnSpc>
                          <a:spcPct val="107000"/>
                        </a:lnSpc>
                        <a:spcAft>
                          <a:spcPts val="600"/>
                        </a:spcAft>
                        <a:tabLst>
                          <a:tab pos="1474470" algn="ctr"/>
                        </a:tabLst>
                      </a:pPr>
                      <a:r>
                        <a:rPr lang="es-ES" sz="10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s-ES" sz="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Edificaciones destinadas a su demolición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397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21%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401091624"/>
                  </a:ext>
                </a:extLst>
              </a:tr>
              <a:tr h="54882">
                <a:tc gridSpan="2">
                  <a:txBody>
                    <a:bodyPr/>
                    <a:lstStyle/>
                    <a:p>
                      <a:pPr marL="945515" marR="1270" indent="-6350" algn="l">
                        <a:lnSpc>
                          <a:spcPct val="107000"/>
                        </a:lnSpc>
                        <a:spcAft>
                          <a:spcPts val="36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Entrega de casas prefabricadas. </a:t>
                      </a:r>
                    </a:p>
                    <a:p>
                      <a:pPr marL="945515" marR="1270" indent="-6350" algn="l">
                        <a:lnSpc>
                          <a:spcPct val="107000"/>
                        </a:lnSpc>
                        <a:spcAft>
                          <a:spcPts val="4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Tendrán la consideración de edificación las casas prefabricadas y otras </a:t>
                      </a:r>
                    </a:p>
                    <a:p>
                      <a:pPr marL="945515" marR="7620" indent="-6350" algn="l">
                        <a:lnSpc>
                          <a:spcPct val="112000"/>
                        </a:lnSpc>
                        <a:spcAft>
                          <a:spcPts val="18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construcciones modulares que se unan permanentemente al suelo y que, objetiva y legalmente consideradas, sean susceptibles de ser utilizadas como vivienda.  </a:t>
                      </a:r>
                    </a:p>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Precisión: En el supuesto de que la casa prefabricada pueda ser objeto de traslado a otro lugar, sin quebranto de la materia ni menoscabo del objeto, no se estaría ante una edificación y, por tanto, no sería aplicable el tipo reducido del 10 por ciento aplicable a las edificaciones aptas para su utilización como viviendas, sino el tipo impositivo general del 21 por ciento.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70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w="1270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3165188559"/>
                  </a:ext>
                </a:extLst>
              </a:tr>
              <a:tr h="1102635">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a:noFill/>
                    </a:lnB>
                  </a:tcPr>
                </a:tc>
                <a:tc gridSpan="2">
                  <a:txBody>
                    <a:bodyPr/>
                    <a:lstStyle/>
                    <a:p>
                      <a:pPr marL="945515" marR="1270" indent="-6350" algn="l">
                        <a:lnSpc>
                          <a:spcPct val="112000"/>
                        </a:lnSpc>
                        <a:spcAft>
                          <a:spcPts val="42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Las ejecuciones de obra de renovación y reparación realizadas en viviendas, cuando se cumplan los siguientes requisitos: </a:t>
                      </a:r>
                    </a:p>
                    <a:p>
                      <a:pPr marL="342900" marR="1270" lvl="0" indent="-342900" algn="l" fontAlgn="base">
                        <a:lnSpc>
                          <a:spcPct val="112000"/>
                        </a:lnSpc>
                        <a:spcAft>
                          <a:spcPts val="125"/>
                        </a:spcAft>
                        <a:buClr>
                          <a:srgbClr val="000000"/>
                        </a:buClr>
                        <a:buSzPts val="1000"/>
                        <a:buFont typeface="+mj-lt"/>
                        <a:buAutoNum type="alphaLcParenR"/>
                      </a:pPr>
                      <a:r>
                        <a:rPr lang="es-ES" sz="100" u="none" strike="noStrike">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Que el destinatario sea persona física y utilice la vivienda a que se refieren las obras para su uso particular, o sea una comunidad de propietarios. </a:t>
                      </a:r>
                    </a:p>
                    <a:p>
                      <a:pPr marL="342900" marR="1270" lvl="0" indent="-342900" algn="l" fontAlgn="base">
                        <a:lnSpc>
                          <a:spcPct val="112000"/>
                        </a:lnSpc>
                        <a:spcAft>
                          <a:spcPts val="125"/>
                        </a:spcAft>
                        <a:buClr>
                          <a:srgbClr val="000000"/>
                        </a:buClr>
                        <a:buSzPts val="1000"/>
                        <a:buFont typeface="+mj-lt"/>
                        <a:buAutoNum type="alphaLcParenR"/>
                      </a:pPr>
                      <a:r>
                        <a:rPr lang="es-ES" sz="100" u="none" strike="noStrike">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Que la construcción o rehabilitación haya concluido al menos dos años antes del inicio de las obras. </a:t>
                      </a:r>
                    </a:p>
                    <a:p>
                      <a:pPr marL="342900" marR="1270" lvl="0" indent="-342900" algn="l" fontAlgn="base">
                        <a:lnSpc>
                          <a:spcPct val="107000"/>
                        </a:lnSpc>
                        <a:spcAft>
                          <a:spcPts val="600"/>
                        </a:spcAft>
                        <a:buClr>
                          <a:srgbClr val="000000"/>
                        </a:buClr>
                        <a:buSzPts val="1000"/>
                        <a:buFont typeface="+mj-lt"/>
                        <a:buAutoNum type="alphaLcParenR"/>
                      </a:pPr>
                      <a:r>
                        <a:rPr lang="es-ES" sz="100" u="none" strike="noStrike">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Que la persona que realice las obras no aporte materiales o, su coste no exceda del 40 por ciento de la base imponible de la operación.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3369248045"/>
                  </a:ext>
                </a:extLst>
              </a:tr>
              <a:tr h="693927">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945515" marR="1270" indent="-6350" algn="l">
                        <a:lnSpc>
                          <a:spcPct val="112000"/>
                        </a:lnSpc>
                        <a:spcAft>
                          <a:spcPts val="18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Ejecuciones de obra sobre edificaciones destinadas principalmente a viviendas, incluidos locales, anejos, garajes e instalaciones complementarias. </a:t>
                      </a:r>
                    </a:p>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Precisión: Se considerarán destinadas principalmente a viviendas, las edificaciones en las que al menos el 50 por ciento de la superficie construida se destine a dicha utilización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945515" marR="1270" indent="-6350" algn="r">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395645864"/>
                  </a:ext>
                </a:extLst>
              </a:tr>
              <a:tr h="371225">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17970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1º. Las ejecuciones de obras consecuencia de contratos directamente formalizados entre el promotor y el contratista que tengan por objeto la construcción o rehabilitación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2080492731"/>
                  </a:ext>
                </a:extLst>
              </a:tr>
              <a:tr h="414094">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17970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2º. Las ventas con instalación de armarios de cocina y de baño y de armarios empotrados, consecuencia de contratos directamente formalizados con el promotor de la construcción o rehabilitación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1586080252"/>
                  </a:ext>
                </a:extLst>
              </a:tr>
              <a:tr h="588091">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179705" marR="26035"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3º. Las ejecuciones de obra consecuencia de contratos directamente formalizados entre las Comunidades de Propietarios y el contratista que tengan por objeto la construcción de garajes complementarios en terrenos o locales comunes, con un máximo de 2 plazas por propietario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690894868"/>
                  </a:ext>
                </a:extLst>
              </a:tr>
              <a:tr h="552787">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Las viviendas de protección oficial de régimen especial o de promoción pública, cuando las entregas se efectúen por sus promotores, incluidos los garajes (con un máximo de dos unidades), y anexos situados en el mismo edificio que se transmitan conjuntamente.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tc gridSpan="2">
                  <a:txBody>
                    <a:bodyPr/>
                    <a:lstStyle/>
                    <a:p>
                      <a:pPr marL="945515" marR="34925" indent="-6350" algn="r">
                        <a:lnSpc>
                          <a:spcPct val="107000"/>
                        </a:lnSpc>
                        <a:spcAft>
                          <a:spcPts val="600"/>
                        </a:spcAft>
                      </a:pPr>
                      <a:r>
                        <a:rPr lang="es-ES" sz="1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 </a:t>
                      </a:r>
                      <a:endParaRPr lang="es-ES" sz="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4000904190"/>
                  </a:ext>
                </a:extLst>
              </a:tr>
            </a:tbl>
          </a:graphicData>
        </a:graphic>
      </p:graphicFrame>
      <p:pic>
        <p:nvPicPr>
          <p:cNvPr id="7" name="Imagen 6" descr="Un dibujo animado&#10;&#10;Descripción generada automáticamente con confianza baja">
            <a:extLst>
              <a:ext uri="{FF2B5EF4-FFF2-40B4-BE49-F238E27FC236}">
                <a16:creationId xmlns:a16="http://schemas.microsoft.com/office/drawing/2014/main" id="{175FAC6B-A857-3FD5-ECCD-257B6AD88C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795" y="5526200"/>
            <a:ext cx="3013881" cy="1320090"/>
          </a:xfrm>
          <a:prstGeom prst="rect">
            <a:avLst/>
          </a:prstGeom>
        </p:spPr>
      </p:pic>
      <p:graphicFrame>
        <p:nvGraphicFramePr>
          <p:cNvPr id="4" name="Tabla 4">
            <a:extLst>
              <a:ext uri="{FF2B5EF4-FFF2-40B4-BE49-F238E27FC236}">
                <a16:creationId xmlns:a16="http://schemas.microsoft.com/office/drawing/2014/main" id="{E0D08AFE-B8A1-C85C-C896-C35EBB773BD5}"/>
              </a:ext>
            </a:extLst>
          </p:cNvPr>
          <p:cNvGraphicFramePr>
            <a:graphicFrameLocks noGrp="1"/>
          </p:cNvGraphicFramePr>
          <p:nvPr>
            <p:extLst>
              <p:ext uri="{D42A27DB-BD31-4B8C-83A1-F6EECF244321}">
                <p14:modId xmlns:p14="http://schemas.microsoft.com/office/powerpoint/2010/main" val="2641503064"/>
              </p:ext>
            </p:extLst>
          </p:nvPr>
        </p:nvGraphicFramePr>
        <p:xfrm>
          <a:off x="1506940" y="1331800"/>
          <a:ext cx="8128000" cy="4500880"/>
        </p:xfrm>
        <a:graphic>
          <a:graphicData uri="http://schemas.openxmlformats.org/drawingml/2006/table">
            <a:tbl>
              <a:tblPr firstRow="1" bandRow="1">
                <a:tableStyleId>{5C22544A-7EE6-4342-B048-85BDC9FD1C3A}</a:tableStyleId>
              </a:tblPr>
              <a:tblGrid>
                <a:gridCol w="4948451">
                  <a:extLst>
                    <a:ext uri="{9D8B030D-6E8A-4147-A177-3AD203B41FA5}">
                      <a16:colId xmlns:a16="http://schemas.microsoft.com/office/drawing/2014/main" val="3082473479"/>
                    </a:ext>
                  </a:extLst>
                </a:gridCol>
                <a:gridCol w="1050878">
                  <a:extLst>
                    <a:ext uri="{9D8B030D-6E8A-4147-A177-3AD203B41FA5}">
                      <a16:colId xmlns:a16="http://schemas.microsoft.com/office/drawing/2014/main" val="1169125480"/>
                    </a:ext>
                  </a:extLst>
                </a:gridCol>
                <a:gridCol w="753956">
                  <a:extLst>
                    <a:ext uri="{9D8B030D-6E8A-4147-A177-3AD203B41FA5}">
                      <a16:colId xmlns:a16="http://schemas.microsoft.com/office/drawing/2014/main" val="3568457336"/>
                    </a:ext>
                  </a:extLst>
                </a:gridCol>
                <a:gridCol w="1374715">
                  <a:extLst>
                    <a:ext uri="{9D8B030D-6E8A-4147-A177-3AD203B41FA5}">
                      <a16:colId xmlns:a16="http://schemas.microsoft.com/office/drawing/2014/main" val="2096465997"/>
                    </a:ext>
                  </a:extLst>
                </a:gridCol>
              </a:tblGrid>
              <a:tr h="370840">
                <a:tc>
                  <a:txBody>
                    <a:bodyPr/>
                    <a:lstStyle/>
                    <a:p>
                      <a:r>
                        <a:rPr lang="es-ES" dirty="0"/>
                        <a:t>Tipo de operación</a:t>
                      </a:r>
                    </a:p>
                  </a:txBody>
                  <a:tcPr/>
                </a:tc>
                <a:tc>
                  <a:txBody>
                    <a:bodyPr/>
                    <a:lstStyle/>
                    <a:p>
                      <a:r>
                        <a:rPr lang="es-ES" dirty="0"/>
                        <a:t>IVA</a:t>
                      </a:r>
                    </a:p>
                  </a:txBody>
                  <a:tcPr/>
                </a:tc>
                <a:tc>
                  <a:txBody>
                    <a:bodyPr/>
                    <a:lstStyle/>
                    <a:p>
                      <a:r>
                        <a:rPr lang="es-ES" dirty="0"/>
                        <a:t>ITPO</a:t>
                      </a:r>
                    </a:p>
                  </a:txBody>
                  <a:tcPr/>
                </a:tc>
                <a:tc>
                  <a:txBody>
                    <a:bodyPr/>
                    <a:lstStyle/>
                    <a:p>
                      <a:r>
                        <a:rPr lang="es-ES" dirty="0"/>
                        <a:t>AJD</a:t>
                      </a:r>
                    </a:p>
                  </a:txBody>
                  <a:tcPr/>
                </a:tc>
                <a:extLst>
                  <a:ext uri="{0D108BD9-81ED-4DB2-BD59-A6C34878D82A}">
                    <a16:rowId xmlns:a16="http://schemas.microsoft.com/office/drawing/2014/main" val="2391970911"/>
                  </a:ext>
                </a:extLst>
              </a:tr>
              <a:tr h="370840">
                <a:tc>
                  <a:txBody>
                    <a:bodyPr/>
                    <a:lstStyle/>
                    <a:p>
                      <a:pPr marL="342900" indent="-342900">
                        <a:buAutoNum type="alphaLcParenR"/>
                      </a:pPr>
                      <a:r>
                        <a:rPr lang="es-ES" dirty="0"/>
                        <a:t>Terrenos</a:t>
                      </a:r>
                    </a:p>
                  </a:txBody>
                  <a:tcPr/>
                </a:tc>
                <a:tc>
                  <a:txBody>
                    <a:bodyPr/>
                    <a:lstStyle/>
                    <a:p>
                      <a:r>
                        <a:rPr lang="es-ES" dirty="0"/>
                        <a:t>EXENTO</a:t>
                      </a:r>
                    </a:p>
                  </a:txBody>
                  <a:tcPr/>
                </a:tc>
                <a:tc>
                  <a:txBody>
                    <a:bodyPr/>
                    <a:lstStyle/>
                    <a:p>
                      <a:r>
                        <a:rPr lang="es-ES" dirty="0"/>
                        <a:t>SI</a:t>
                      </a:r>
                    </a:p>
                  </a:txBody>
                  <a:tcPr/>
                </a:tc>
                <a:tc>
                  <a:txBody>
                    <a:bodyPr/>
                    <a:lstStyle/>
                    <a:p>
                      <a:r>
                        <a:rPr lang="es-ES" sz="1600" dirty="0"/>
                        <a:t>CUOTA FIJA</a:t>
                      </a:r>
                    </a:p>
                  </a:txBody>
                  <a:tcPr/>
                </a:tc>
                <a:extLst>
                  <a:ext uri="{0D108BD9-81ED-4DB2-BD59-A6C34878D82A}">
                    <a16:rowId xmlns:a16="http://schemas.microsoft.com/office/drawing/2014/main" val="1047976429"/>
                  </a:ext>
                </a:extLst>
              </a:tr>
              <a:tr h="370840">
                <a:tc>
                  <a:txBody>
                    <a:bodyPr/>
                    <a:lstStyle/>
                    <a:p>
                      <a:r>
                        <a:rPr lang="es-ES" sz="1400" dirty="0"/>
                        <a:t>      No se aplica la exención a terrenos con construcciones para ganadería, terrenos para parking, para almacén y en arrendamientos con opción de compra o para publicidad</a:t>
                      </a:r>
                    </a:p>
                  </a:txBody>
                  <a:tcPr/>
                </a:tc>
                <a:tc>
                  <a:txBody>
                    <a:bodyPr/>
                    <a:lstStyle/>
                    <a:p>
                      <a:r>
                        <a:rPr lang="es-ES" dirty="0"/>
                        <a:t>SI</a:t>
                      </a:r>
                    </a:p>
                  </a:txBody>
                  <a:tcPr/>
                </a:tc>
                <a:tc>
                  <a:txBody>
                    <a:bodyPr/>
                    <a:lstStyle/>
                    <a:p>
                      <a:r>
                        <a:rPr lang="es-ES" dirty="0"/>
                        <a:t>NO</a:t>
                      </a:r>
                    </a:p>
                  </a:txBody>
                  <a:tcPr/>
                </a:tc>
                <a:tc>
                  <a:txBody>
                    <a:bodyPr/>
                    <a:lstStyle/>
                    <a:p>
                      <a:r>
                        <a:rPr lang="es-ES" dirty="0"/>
                        <a:t>SI</a:t>
                      </a:r>
                    </a:p>
                  </a:txBody>
                  <a:tcPr/>
                </a:tc>
                <a:extLst>
                  <a:ext uri="{0D108BD9-81ED-4DB2-BD59-A6C34878D82A}">
                    <a16:rowId xmlns:a16="http://schemas.microsoft.com/office/drawing/2014/main" val="3922740221"/>
                  </a:ext>
                </a:extLst>
              </a:tr>
              <a:tr h="370840">
                <a:tc>
                  <a:txBody>
                    <a:bodyPr/>
                    <a:lstStyle/>
                    <a:p>
                      <a:r>
                        <a:rPr lang="es-ES" dirty="0"/>
                        <a:t>b) Edificaciones, excepto viviendas</a:t>
                      </a:r>
                    </a:p>
                  </a:txBody>
                  <a:tcPr/>
                </a:tc>
                <a:tc>
                  <a:txBody>
                    <a:bodyPr/>
                    <a:lstStyle/>
                    <a:p>
                      <a:r>
                        <a:rPr lang="es-ES" dirty="0"/>
                        <a:t>SI</a:t>
                      </a:r>
                    </a:p>
                  </a:txBody>
                  <a:tcPr/>
                </a:tc>
                <a:tc>
                  <a:txBody>
                    <a:bodyPr/>
                    <a:lstStyle/>
                    <a:p>
                      <a:r>
                        <a:rPr lang="es-ES" dirty="0"/>
                        <a:t>NO</a:t>
                      </a:r>
                    </a:p>
                  </a:txBody>
                  <a:tcPr/>
                </a:tc>
                <a:tc>
                  <a:txBody>
                    <a:bodyPr/>
                    <a:lstStyle/>
                    <a:p>
                      <a:r>
                        <a:rPr lang="es-ES" dirty="0"/>
                        <a:t>SI</a:t>
                      </a:r>
                    </a:p>
                  </a:txBody>
                  <a:tcPr/>
                </a:tc>
                <a:extLst>
                  <a:ext uri="{0D108BD9-81ED-4DB2-BD59-A6C34878D82A}">
                    <a16:rowId xmlns:a16="http://schemas.microsoft.com/office/drawing/2014/main" val="1873224181"/>
                  </a:ext>
                </a:extLst>
              </a:tr>
              <a:tr h="370840">
                <a:tc>
                  <a:txBody>
                    <a:bodyPr/>
                    <a:lstStyle/>
                    <a:p>
                      <a:r>
                        <a:rPr lang="es-ES" dirty="0"/>
                        <a:t>c) Viviendas (incluidos garajes y anexos)</a:t>
                      </a:r>
                    </a:p>
                  </a:txBody>
                  <a:tcPr/>
                </a:tc>
                <a:tc>
                  <a:txBody>
                    <a:bodyPr/>
                    <a:lstStyle/>
                    <a:p>
                      <a:r>
                        <a:rPr lang="es-ES" dirty="0"/>
                        <a:t>EXENTO</a:t>
                      </a:r>
                    </a:p>
                  </a:txBody>
                  <a:tcPr/>
                </a:tc>
                <a:tc>
                  <a:txBody>
                    <a:bodyPr/>
                    <a:lstStyle/>
                    <a:p>
                      <a:r>
                        <a:rPr lang="es-ES" dirty="0"/>
                        <a:t>SI</a:t>
                      </a:r>
                    </a:p>
                  </a:txBody>
                  <a:tcPr/>
                </a:tc>
                <a:tc>
                  <a:txBody>
                    <a:bodyPr/>
                    <a:lstStyle/>
                    <a:p>
                      <a:r>
                        <a:rPr lang="es-ES" sz="1600" dirty="0"/>
                        <a:t>CUOTA FIJA</a:t>
                      </a:r>
                    </a:p>
                  </a:txBody>
                  <a:tcPr/>
                </a:tc>
                <a:extLst>
                  <a:ext uri="{0D108BD9-81ED-4DB2-BD59-A6C34878D82A}">
                    <a16:rowId xmlns:a16="http://schemas.microsoft.com/office/drawing/2014/main" val="2825724226"/>
                  </a:ext>
                </a:extLst>
              </a:tr>
              <a:tr h="370840">
                <a:tc>
                  <a:txBody>
                    <a:bodyPr/>
                    <a:lstStyle/>
                    <a:p>
                      <a:r>
                        <a:rPr lang="es-ES" sz="1600" dirty="0"/>
                        <a:t>      No se aplica la exención en arrendamiento con opción de compra, viviendas amuebladas con servicios hoteleros</a:t>
                      </a:r>
                    </a:p>
                  </a:txBody>
                  <a:tcPr/>
                </a:tc>
                <a:tc>
                  <a:txBody>
                    <a:bodyPr/>
                    <a:lstStyle/>
                    <a:p>
                      <a:r>
                        <a:rPr lang="es-ES" dirty="0"/>
                        <a:t>SI</a:t>
                      </a:r>
                    </a:p>
                  </a:txBody>
                  <a:tcPr/>
                </a:tc>
                <a:tc>
                  <a:txBody>
                    <a:bodyPr/>
                    <a:lstStyle/>
                    <a:p>
                      <a:r>
                        <a:rPr lang="es-ES" dirty="0"/>
                        <a:t>NO</a:t>
                      </a:r>
                    </a:p>
                  </a:txBody>
                  <a:tcPr/>
                </a:tc>
                <a:tc>
                  <a:txBody>
                    <a:bodyPr/>
                    <a:lstStyle/>
                    <a:p>
                      <a:r>
                        <a:rPr lang="es-ES" dirty="0"/>
                        <a:t>SI</a:t>
                      </a:r>
                    </a:p>
                  </a:txBody>
                  <a:tcPr/>
                </a:tc>
                <a:extLst>
                  <a:ext uri="{0D108BD9-81ED-4DB2-BD59-A6C34878D82A}">
                    <a16:rowId xmlns:a16="http://schemas.microsoft.com/office/drawing/2014/main" val="1034111012"/>
                  </a:ext>
                </a:extLst>
              </a:tr>
              <a:tr h="370840">
                <a:tc>
                  <a:txBody>
                    <a:bodyPr/>
                    <a:lstStyle/>
                    <a:p>
                      <a:r>
                        <a:rPr lang="es-ES" dirty="0"/>
                        <a:t>d) Derechos reales sobre terrenos y viviendas</a:t>
                      </a:r>
                    </a:p>
                  </a:txBody>
                  <a:tcPr/>
                </a:tc>
                <a:tc>
                  <a:txBody>
                    <a:bodyPr/>
                    <a:lstStyle/>
                    <a:p>
                      <a:r>
                        <a:rPr lang="es-ES" dirty="0"/>
                        <a:t>EXENTO</a:t>
                      </a:r>
                    </a:p>
                  </a:txBody>
                  <a:tcPr/>
                </a:tc>
                <a:tc>
                  <a:txBody>
                    <a:bodyPr/>
                    <a:lstStyle/>
                    <a:p>
                      <a:r>
                        <a:rPr lang="es-ES" dirty="0"/>
                        <a:t>SI </a:t>
                      </a:r>
                    </a:p>
                  </a:txBody>
                  <a:tcPr/>
                </a:tc>
                <a:tc>
                  <a:txBody>
                    <a:bodyPr/>
                    <a:lstStyle/>
                    <a:p>
                      <a:r>
                        <a:rPr lang="es-ES" sz="1600" dirty="0"/>
                        <a:t>CUOTA FIJA</a:t>
                      </a:r>
                    </a:p>
                  </a:txBody>
                  <a:tcPr/>
                </a:tc>
                <a:extLst>
                  <a:ext uri="{0D108BD9-81ED-4DB2-BD59-A6C34878D82A}">
                    <a16:rowId xmlns:a16="http://schemas.microsoft.com/office/drawing/2014/main" val="1717085321"/>
                  </a:ext>
                </a:extLst>
              </a:tr>
              <a:tr h="370840">
                <a:tc>
                  <a:txBody>
                    <a:bodyPr/>
                    <a:lstStyle/>
                    <a:p>
                      <a:r>
                        <a:rPr lang="es-ES" dirty="0"/>
                        <a:t>     </a:t>
                      </a:r>
                      <a:r>
                        <a:rPr lang="es-ES" sz="1600" dirty="0"/>
                        <a:t>No se aplica la exención al derecho de goce o disfrute ni al de superficie</a:t>
                      </a:r>
                      <a:endParaRPr lang="es-ES" dirty="0"/>
                    </a:p>
                  </a:txBody>
                  <a:tcPr/>
                </a:tc>
                <a:tc>
                  <a:txBody>
                    <a:bodyPr/>
                    <a:lstStyle/>
                    <a:p>
                      <a:r>
                        <a:rPr lang="es-ES" dirty="0"/>
                        <a:t>SI</a:t>
                      </a:r>
                    </a:p>
                  </a:txBody>
                  <a:tcPr/>
                </a:tc>
                <a:tc>
                  <a:txBody>
                    <a:bodyPr/>
                    <a:lstStyle/>
                    <a:p>
                      <a:r>
                        <a:rPr lang="es-ES" dirty="0"/>
                        <a:t>NO</a:t>
                      </a:r>
                    </a:p>
                  </a:txBody>
                  <a:tcPr/>
                </a:tc>
                <a:tc>
                  <a:txBody>
                    <a:bodyPr/>
                    <a:lstStyle/>
                    <a:p>
                      <a:r>
                        <a:rPr lang="es-ES" dirty="0"/>
                        <a:t>SI</a:t>
                      </a:r>
                    </a:p>
                  </a:txBody>
                  <a:tcPr/>
                </a:tc>
                <a:extLst>
                  <a:ext uri="{0D108BD9-81ED-4DB2-BD59-A6C34878D82A}">
                    <a16:rowId xmlns:a16="http://schemas.microsoft.com/office/drawing/2014/main" val="2145087418"/>
                  </a:ext>
                </a:extLst>
              </a:tr>
            </a:tbl>
          </a:graphicData>
        </a:graphic>
      </p:graphicFrame>
      <p:pic>
        <p:nvPicPr>
          <p:cNvPr id="10" name="Imagen 9" descr="Interfaz de usuario gráfica&#10;&#10;Descripción generada automáticamente">
            <a:extLst>
              <a:ext uri="{FF2B5EF4-FFF2-40B4-BE49-F238E27FC236}">
                <a16:creationId xmlns:a16="http://schemas.microsoft.com/office/drawing/2014/main" id="{9F179F66-E7B8-8498-B28E-510FD82FB5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7749" y="5321443"/>
            <a:ext cx="2868694" cy="1480970"/>
          </a:xfrm>
          <a:prstGeom prst="rect">
            <a:avLst/>
          </a:prstGeom>
        </p:spPr>
      </p:pic>
    </p:spTree>
    <p:extLst>
      <p:ext uri="{BB962C8B-B14F-4D97-AF65-F5344CB8AC3E}">
        <p14:creationId xmlns:p14="http://schemas.microsoft.com/office/powerpoint/2010/main" val="39760275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8C6521F1-7FBE-BB51-D164-0745B7A7BDF6}"/>
              </a:ext>
            </a:extLst>
          </p:cNvPr>
          <p:cNvSpPr txBox="1"/>
          <p:nvPr/>
        </p:nvSpPr>
        <p:spPr>
          <a:xfrm>
            <a:off x="1653735" y="648676"/>
            <a:ext cx="9846575" cy="584775"/>
          </a:xfrm>
          <a:prstGeom prst="rect">
            <a:avLst/>
          </a:prstGeom>
          <a:noFill/>
        </p:spPr>
        <p:txBody>
          <a:bodyPr wrap="square" rtlCol="0">
            <a:spAutoFit/>
          </a:bodyPr>
          <a:lstStyle/>
          <a:p>
            <a:r>
              <a:rPr lang="es-ES" sz="3200" b="1" dirty="0">
                <a:solidFill>
                  <a:srgbClr val="002060"/>
                </a:solidFill>
              </a:rPr>
              <a:t>IMPUESTO SOBRE BIENES INMUEBLES</a:t>
            </a:r>
          </a:p>
        </p:txBody>
      </p:sp>
      <p:sp>
        <p:nvSpPr>
          <p:cNvPr id="8" name="CuadroTexto 7">
            <a:extLst>
              <a:ext uri="{FF2B5EF4-FFF2-40B4-BE49-F238E27FC236}">
                <a16:creationId xmlns:a16="http://schemas.microsoft.com/office/drawing/2014/main" id="{EB379AAA-61DB-31C4-B638-24080A9A0F4E}"/>
              </a:ext>
            </a:extLst>
          </p:cNvPr>
          <p:cNvSpPr txBox="1"/>
          <p:nvPr/>
        </p:nvSpPr>
        <p:spPr>
          <a:xfrm>
            <a:off x="242950" y="129218"/>
            <a:ext cx="6848350" cy="369332"/>
          </a:xfrm>
          <a:prstGeom prst="rect">
            <a:avLst/>
          </a:prstGeom>
          <a:noFill/>
        </p:spPr>
        <p:txBody>
          <a:bodyPr wrap="none" rtlCol="0">
            <a:spAutoFit/>
          </a:bodyPr>
          <a:lstStyle/>
          <a:p>
            <a:r>
              <a:rPr lang="es-ES" sz="1800" b="1" dirty="0">
                <a:solidFill>
                  <a:srgbClr val="0070C0"/>
                </a:solidFill>
              </a:rPr>
              <a:t>FISCALIDAD EN EL ENTORNO DEL PATRIMONIO INMOBILIARIO</a:t>
            </a:r>
            <a:endParaRPr lang="es-ES" dirty="0"/>
          </a:p>
        </p:txBody>
      </p:sp>
      <p:graphicFrame>
        <p:nvGraphicFramePr>
          <p:cNvPr id="6" name="Tabla 5">
            <a:extLst>
              <a:ext uri="{FF2B5EF4-FFF2-40B4-BE49-F238E27FC236}">
                <a16:creationId xmlns:a16="http://schemas.microsoft.com/office/drawing/2014/main" id="{CCB8E76F-F9DD-344C-F971-EF5E3FC5F03D}"/>
              </a:ext>
            </a:extLst>
          </p:cNvPr>
          <p:cNvGraphicFramePr>
            <a:graphicFrameLocks noGrp="1"/>
          </p:cNvGraphicFramePr>
          <p:nvPr/>
        </p:nvGraphicFramePr>
        <p:xfrm>
          <a:off x="6967103" y="-19504161"/>
          <a:ext cx="3601275" cy="4348617"/>
        </p:xfrm>
        <a:graphic>
          <a:graphicData uri="http://schemas.openxmlformats.org/drawingml/2006/table">
            <a:tbl>
              <a:tblPr firstRow="1" firstCol="1" bandRow="1"/>
              <a:tblGrid>
                <a:gridCol w="905130">
                  <a:extLst>
                    <a:ext uri="{9D8B030D-6E8A-4147-A177-3AD203B41FA5}">
                      <a16:colId xmlns:a16="http://schemas.microsoft.com/office/drawing/2014/main" val="3696997914"/>
                    </a:ext>
                  </a:extLst>
                </a:gridCol>
                <a:gridCol w="597005">
                  <a:extLst>
                    <a:ext uri="{9D8B030D-6E8A-4147-A177-3AD203B41FA5}">
                      <a16:colId xmlns:a16="http://schemas.microsoft.com/office/drawing/2014/main" val="3760727031"/>
                    </a:ext>
                  </a:extLst>
                </a:gridCol>
                <a:gridCol w="597005">
                  <a:extLst>
                    <a:ext uri="{9D8B030D-6E8A-4147-A177-3AD203B41FA5}">
                      <a16:colId xmlns:a16="http://schemas.microsoft.com/office/drawing/2014/main" val="2164007448"/>
                    </a:ext>
                  </a:extLst>
                </a:gridCol>
                <a:gridCol w="597005">
                  <a:extLst>
                    <a:ext uri="{9D8B030D-6E8A-4147-A177-3AD203B41FA5}">
                      <a16:colId xmlns:a16="http://schemas.microsoft.com/office/drawing/2014/main" val="1995639815"/>
                    </a:ext>
                  </a:extLst>
                </a:gridCol>
                <a:gridCol w="905130">
                  <a:extLst>
                    <a:ext uri="{9D8B030D-6E8A-4147-A177-3AD203B41FA5}">
                      <a16:colId xmlns:a16="http://schemas.microsoft.com/office/drawing/2014/main" val="2617428375"/>
                    </a:ext>
                  </a:extLst>
                </a:gridCol>
              </a:tblGrid>
              <a:tr h="0">
                <a:tc gridSpan="2">
                  <a:txBody>
                    <a:bodyPr/>
                    <a:lstStyle/>
                    <a:p>
                      <a:pPr marL="945515" marR="1270" indent="-6350" algn="l">
                        <a:lnSpc>
                          <a:spcPct val="107000"/>
                        </a:lnSpc>
                        <a:spcAft>
                          <a:spcPts val="600"/>
                        </a:spcAft>
                      </a:pPr>
                      <a:r>
                        <a:rPr lang="es-ES" sz="1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Tipos reducidos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a:noFill/>
                    </a:lnL>
                    <a:lnR>
                      <a:noFill/>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808080"/>
                    </a:solidFill>
                  </a:tcPr>
                </a:tc>
                <a:tc hMerge="1">
                  <a:txBody>
                    <a:bodyPr/>
                    <a:lstStyle/>
                    <a:p>
                      <a:endParaRPr lang="es-ES"/>
                    </a:p>
                  </a:txBody>
                  <a:tcPr/>
                </a:tc>
                <a:tc gridSpan="2">
                  <a:txBody>
                    <a:bodyPr/>
                    <a:lstStyle/>
                    <a:p>
                      <a:pPr marL="945515" marR="34925" indent="-6350" algn="r">
                        <a:lnSpc>
                          <a:spcPct val="107000"/>
                        </a:lnSpc>
                        <a:spcAft>
                          <a:spcPts val="600"/>
                        </a:spcAft>
                      </a:pPr>
                      <a:r>
                        <a:rPr lang="es-ES" sz="1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a:noFill/>
                    </a:lnL>
                    <a:lnR>
                      <a:noFill/>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808080"/>
                    </a:solidFill>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a:noFill/>
                    </a:lnR>
                    <a:lnT>
                      <a:noFill/>
                    </a:lnT>
                    <a:lnB>
                      <a:noFill/>
                    </a:lnB>
                  </a:tcPr>
                </a:tc>
                <a:extLst>
                  <a:ext uri="{0D108BD9-81ED-4DB2-BD59-A6C34878D82A}">
                    <a16:rowId xmlns:a16="http://schemas.microsoft.com/office/drawing/2014/main" val="945369553"/>
                  </a:ext>
                </a:extLst>
              </a:tr>
              <a:tr h="87240">
                <a:tc gridSpan="2">
                  <a:txBody>
                    <a:bodyPr/>
                    <a:lstStyle/>
                    <a:p>
                      <a:pPr marL="945515" marR="2540" indent="-6350" algn="just">
                        <a:lnSpc>
                          <a:spcPct val="112000"/>
                        </a:lnSpc>
                        <a:spcAft>
                          <a:spcPts val="29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Viviendas, garajes (máximo 2 unidades), y anexos que se transmitan conjuntamente con la vivienda, entregadas por promotor (1ª. entrega).  </a:t>
                      </a:r>
                    </a:p>
                    <a:p>
                      <a:pPr marL="945515" marR="19685" indent="-6350" algn="l">
                        <a:lnSpc>
                          <a:spcPct val="112000"/>
                        </a:lnSpc>
                        <a:spcAft>
                          <a:spcPts val="30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Por anexos se entienden, entre otros, además de las plazas de garaje, los sótanos, las buhardillas o trasteros, escaleras, porterías, así como pistas de deporte, jardines, piscinas y espacios de uso común en la propia parcela y que se transmitan simultáneamente con ellos. </a:t>
                      </a:r>
                    </a:p>
                    <a:p>
                      <a:pPr marL="945515" marR="1270" indent="-6350" algn="l">
                        <a:lnSpc>
                          <a:spcPct val="112000"/>
                        </a:lnSpc>
                        <a:spcAft>
                          <a:spcPts val="29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No tendrán la consideración de anexos a viviendas los locales de negocio, aunque se transmitan conjuntamente con los edificios o parte de los mismos destinados a viviendas. </a:t>
                      </a:r>
                    </a:p>
                    <a:p>
                      <a:pPr marL="945515" marR="2540" indent="-6350" algn="l">
                        <a:lnSpc>
                          <a:spcPct val="112000"/>
                        </a:lnSpc>
                        <a:spcAft>
                          <a:spcPts val="29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 entrega de viviendas unifamiliares con sus terrenos accesorios realizadas por empresarios o profesionales en el ejercicio de su actividad, tributarán al 10% siempre y cuando estos no superen los 5.000 metros cuadrados; el exceso tributará al régimen general (21%). </a:t>
                      </a:r>
                    </a:p>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Se excluyen: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397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4102891781"/>
                  </a:ext>
                </a:extLst>
              </a:tr>
              <a:tr h="0">
                <a:tc gridSpan="2">
                  <a:txBody>
                    <a:bodyPr/>
                    <a:lstStyle/>
                    <a:p>
                      <a:pPr marL="945515" marR="1270" indent="-6350" algn="l">
                        <a:lnSpc>
                          <a:spcPct val="107000"/>
                        </a:lnSpc>
                        <a:spcAft>
                          <a:spcPts val="600"/>
                        </a:spcAft>
                        <a:tabLst>
                          <a:tab pos="830580" algn="ctr"/>
                        </a:tabLst>
                      </a:pPr>
                      <a:r>
                        <a:rPr lang="es-ES" sz="10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s-ES" sz="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Locales de negocio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397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21%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573092619"/>
                  </a:ext>
                </a:extLst>
              </a:tr>
              <a:tr h="0">
                <a:tc gridSpan="2">
                  <a:txBody>
                    <a:bodyPr/>
                    <a:lstStyle/>
                    <a:p>
                      <a:pPr marL="945515" marR="1270" indent="-6350" algn="l">
                        <a:lnSpc>
                          <a:spcPct val="107000"/>
                        </a:lnSpc>
                        <a:spcAft>
                          <a:spcPts val="600"/>
                        </a:spcAft>
                        <a:tabLst>
                          <a:tab pos="1474470" algn="ctr"/>
                        </a:tabLst>
                      </a:pPr>
                      <a:r>
                        <a:rPr lang="es-ES" sz="10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s-ES" sz="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Edificaciones destinadas a su demolición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397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21%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401091624"/>
                  </a:ext>
                </a:extLst>
              </a:tr>
              <a:tr h="54882">
                <a:tc gridSpan="2">
                  <a:txBody>
                    <a:bodyPr/>
                    <a:lstStyle/>
                    <a:p>
                      <a:pPr marL="945515" marR="1270" indent="-6350" algn="l">
                        <a:lnSpc>
                          <a:spcPct val="107000"/>
                        </a:lnSpc>
                        <a:spcAft>
                          <a:spcPts val="36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Entrega de casas prefabricadas. </a:t>
                      </a:r>
                    </a:p>
                    <a:p>
                      <a:pPr marL="945515" marR="1270" indent="-6350" algn="l">
                        <a:lnSpc>
                          <a:spcPct val="107000"/>
                        </a:lnSpc>
                        <a:spcAft>
                          <a:spcPts val="4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Tendrán la consideración de edificación las casas prefabricadas y otras </a:t>
                      </a:r>
                    </a:p>
                    <a:p>
                      <a:pPr marL="945515" marR="7620" indent="-6350" algn="l">
                        <a:lnSpc>
                          <a:spcPct val="112000"/>
                        </a:lnSpc>
                        <a:spcAft>
                          <a:spcPts val="18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construcciones modulares que se unan permanentemente al suelo y que, objetiva y legalmente consideradas, sean susceptibles de ser utilizadas como vivienda.  </a:t>
                      </a:r>
                    </a:p>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Precisión: En el supuesto de que la casa prefabricada pueda ser objeto de traslado a otro lugar, sin quebranto de la materia ni menoscabo del objeto, no se estaría ante una edificación y, por tanto, no sería aplicable el tipo reducido del 10 por ciento aplicable a las edificaciones aptas para su utilización como viviendas, sino el tipo impositivo general del 21 por ciento.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70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w="1270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3165188559"/>
                  </a:ext>
                </a:extLst>
              </a:tr>
              <a:tr h="1102635">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a:noFill/>
                    </a:lnB>
                  </a:tcPr>
                </a:tc>
                <a:tc gridSpan="2">
                  <a:txBody>
                    <a:bodyPr/>
                    <a:lstStyle/>
                    <a:p>
                      <a:pPr marL="945515" marR="1270" indent="-6350" algn="l">
                        <a:lnSpc>
                          <a:spcPct val="112000"/>
                        </a:lnSpc>
                        <a:spcAft>
                          <a:spcPts val="42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Las ejecuciones de obra de renovación y reparación realizadas en viviendas, cuando se cumplan los siguientes requisitos: </a:t>
                      </a:r>
                    </a:p>
                    <a:p>
                      <a:pPr marL="342900" marR="1270" lvl="0" indent="-342900" algn="l" fontAlgn="base">
                        <a:lnSpc>
                          <a:spcPct val="112000"/>
                        </a:lnSpc>
                        <a:spcAft>
                          <a:spcPts val="125"/>
                        </a:spcAft>
                        <a:buClr>
                          <a:srgbClr val="000000"/>
                        </a:buClr>
                        <a:buSzPts val="1000"/>
                        <a:buFont typeface="+mj-lt"/>
                        <a:buAutoNum type="alphaLcParenR"/>
                      </a:pPr>
                      <a:r>
                        <a:rPr lang="es-ES" sz="100" u="none" strike="noStrike">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Que el destinatario sea persona física y utilice la vivienda a que se refieren las obras para su uso particular, o sea una comunidad de propietarios. </a:t>
                      </a:r>
                    </a:p>
                    <a:p>
                      <a:pPr marL="342900" marR="1270" lvl="0" indent="-342900" algn="l" fontAlgn="base">
                        <a:lnSpc>
                          <a:spcPct val="112000"/>
                        </a:lnSpc>
                        <a:spcAft>
                          <a:spcPts val="125"/>
                        </a:spcAft>
                        <a:buClr>
                          <a:srgbClr val="000000"/>
                        </a:buClr>
                        <a:buSzPts val="1000"/>
                        <a:buFont typeface="+mj-lt"/>
                        <a:buAutoNum type="alphaLcParenR"/>
                      </a:pPr>
                      <a:r>
                        <a:rPr lang="es-ES" sz="100" u="none" strike="noStrike">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Que la construcción o rehabilitación haya concluido al menos dos años antes del inicio de las obras. </a:t>
                      </a:r>
                    </a:p>
                    <a:p>
                      <a:pPr marL="342900" marR="1270" lvl="0" indent="-342900" algn="l" fontAlgn="base">
                        <a:lnSpc>
                          <a:spcPct val="107000"/>
                        </a:lnSpc>
                        <a:spcAft>
                          <a:spcPts val="600"/>
                        </a:spcAft>
                        <a:buClr>
                          <a:srgbClr val="000000"/>
                        </a:buClr>
                        <a:buSzPts val="1000"/>
                        <a:buFont typeface="+mj-lt"/>
                        <a:buAutoNum type="alphaLcParenR"/>
                      </a:pPr>
                      <a:r>
                        <a:rPr lang="es-ES" sz="100" u="none" strike="noStrike">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Que la persona que realice las obras no aporte materiales o, su coste no exceda del 40 por ciento de la base imponible de la operación.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3369248045"/>
                  </a:ext>
                </a:extLst>
              </a:tr>
              <a:tr h="693927">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945515" marR="1270" indent="-6350" algn="l">
                        <a:lnSpc>
                          <a:spcPct val="112000"/>
                        </a:lnSpc>
                        <a:spcAft>
                          <a:spcPts val="18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Ejecuciones de obra sobre edificaciones destinadas principalmente a viviendas, incluidos locales, anejos, garajes e instalaciones complementarias. </a:t>
                      </a:r>
                    </a:p>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Precisión: Se considerarán destinadas principalmente a viviendas, las edificaciones en las que al menos el 50 por ciento de la superficie construida se destine a dicha utilización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945515" marR="1270" indent="-6350" algn="r">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395645864"/>
                  </a:ext>
                </a:extLst>
              </a:tr>
              <a:tr h="371225">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17970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1º. Las ejecuciones de obras consecuencia de contratos directamente formalizados entre el promotor y el contratista que tengan por objeto la construcción o rehabilitación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2080492731"/>
                  </a:ext>
                </a:extLst>
              </a:tr>
              <a:tr h="414094">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17970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2º. Las ventas con instalación de armarios de cocina y de baño y de armarios empotrados, consecuencia de contratos directamente formalizados con el promotor de la construcción o rehabilitación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1586080252"/>
                  </a:ext>
                </a:extLst>
              </a:tr>
              <a:tr h="588091">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179705" marR="26035"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3º. Las ejecuciones de obra consecuencia de contratos directamente formalizados entre las Comunidades de Propietarios y el contratista que tengan por objeto la construcción de garajes complementarios en terrenos o locales comunes, con un máximo de 2 plazas por propietario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690894868"/>
                  </a:ext>
                </a:extLst>
              </a:tr>
              <a:tr h="552787">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Las viviendas de protección oficial de régimen especial o de promoción pública, cuando las entregas se efectúen por sus promotores, incluidos los garajes (con un máximo de dos unidades), y anexos situados en el mismo edificio que se transmitan conjuntamente.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tc gridSpan="2">
                  <a:txBody>
                    <a:bodyPr/>
                    <a:lstStyle/>
                    <a:p>
                      <a:pPr marL="945515" marR="34925" indent="-6350" algn="r">
                        <a:lnSpc>
                          <a:spcPct val="107000"/>
                        </a:lnSpc>
                        <a:spcAft>
                          <a:spcPts val="600"/>
                        </a:spcAft>
                      </a:pPr>
                      <a:r>
                        <a:rPr lang="es-ES" sz="1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 </a:t>
                      </a:r>
                      <a:endParaRPr lang="es-ES" sz="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4000904190"/>
                  </a:ext>
                </a:extLst>
              </a:tr>
            </a:tbl>
          </a:graphicData>
        </a:graphic>
      </p:graphicFrame>
      <p:pic>
        <p:nvPicPr>
          <p:cNvPr id="7" name="Imagen 6" descr="Un dibujo animado&#10;&#10;Descripción generada automáticamente con confianza baja">
            <a:extLst>
              <a:ext uri="{FF2B5EF4-FFF2-40B4-BE49-F238E27FC236}">
                <a16:creationId xmlns:a16="http://schemas.microsoft.com/office/drawing/2014/main" id="{175FAC6B-A857-3FD5-ECCD-257B6AD88C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795" y="5526200"/>
            <a:ext cx="3013881" cy="1320090"/>
          </a:xfrm>
          <a:prstGeom prst="rect">
            <a:avLst/>
          </a:prstGeom>
        </p:spPr>
      </p:pic>
      <p:pic>
        <p:nvPicPr>
          <p:cNvPr id="10" name="Imagen 9" descr="Interfaz de usuario gráfica&#10;&#10;Descripción generada automáticamente">
            <a:extLst>
              <a:ext uri="{FF2B5EF4-FFF2-40B4-BE49-F238E27FC236}">
                <a16:creationId xmlns:a16="http://schemas.microsoft.com/office/drawing/2014/main" id="{9F179F66-E7B8-8498-B28E-510FD82FB5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7749" y="5321443"/>
            <a:ext cx="2868694" cy="1480970"/>
          </a:xfrm>
          <a:prstGeom prst="rect">
            <a:avLst/>
          </a:prstGeom>
        </p:spPr>
      </p:pic>
      <p:sp>
        <p:nvSpPr>
          <p:cNvPr id="3" name="CuadroTexto 2">
            <a:extLst>
              <a:ext uri="{FF2B5EF4-FFF2-40B4-BE49-F238E27FC236}">
                <a16:creationId xmlns:a16="http://schemas.microsoft.com/office/drawing/2014/main" id="{E0D40DF5-983E-60E0-4DFD-F076FADBE864}"/>
              </a:ext>
            </a:extLst>
          </p:cNvPr>
          <p:cNvSpPr txBox="1"/>
          <p:nvPr/>
        </p:nvSpPr>
        <p:spPr>
          <a:xfrm>
            <a:off x="1064525" y="1637731"/>
            <a:ext cx="9676263" cy="2585323"/>
          </a:xfrm>
          <a:prstGeom prst="rect">
            <a:avLst/>
          </a:prstGeom>
          <a:noFill/>
        </p:spPr>
        <p:txBody>
          <a:bodyPr wrap="square" rtlCol="0">
            <a:spAutoFit/>
          </a:bodyPr>
          <a:lstStyle/>
          <a:p>
            <a:r>
              <a:rPr lang="es-ES" dirty="0"/>
              <a:t>El IBI es un impuesto directo que grava el valor de los inmuebles con independencia de los ingresos o rentas que generen.</a:t>
            </a:r>
          </a:p>
          <a:p>
            <a:r>
              <a:rPr lang="es-ES" dirty="0"/>
              <a:t>Constituye su </a:t>
            </a:r>
            <a:r>
              <a:rPr lang="es-ES" b="1" dirty="0"/>
              <a:t>hecho imponible </a:t>
            </a:r>
            <a:r>
              <a:rPr lang="es-ES" dirty="0"/>
              <a:t>la titularidad de un derecho de propiedad, de usufructo, de superficie o de una concesión administrativa.</a:t>
            </a:r>
          </a:p>
          <a:p>
            <a:r>
              <a:rPr lang="es-ES" dirty="0"/>
              <a:t>El IBI se </a:t>
            </a:r>
            <a:r>
              <a:rPr lang="es-ES" b="1" dirty="0"/>
              <a:t>devenga</a:t>
            </a:r>
            <a:r>
              <a:rPr lang="es-ES" dirty="0"/>
              <a:t> el día 1 de enero de cada año, siendo el obligado al pago el titular ese día.</a:t>
            </a:r>
          </a:p>
          <a:p>
            <a:r>
              <a:rPr lang="es-ES" dirty="0"/>
              <a:t>Su </a:t>
            </a:r>
            <a:r>
              <a:rPr lang="es-ES" b="1" dirty="0"/>
              <a:t>base imponible </a:t>
            </a:r>
            <a:r>
              <a:rPr lang="es-ES" dirty="0"/>
              <a:t>es el valor catastral de los bienes inmuebles,</a:t>
            </a:r>
          </a:p>
          <a:p>
            <a:r>
              <a:rPr lang="es-ES" dirty="0"/>
              <a:t>A la base imponible se le aplica un tipo de gravamen que depende  de la naturaleza del bien y que es fijado por cada ayuntamiento.</a:t>
            </a:r>
          </a:p>
        </p:txBody>
      </p:sp>
    </p:spTree>
    <p:extLst>
      <p:ext uri="{BB962C8B-B14F-4D97-AF65-F5344CB8AC3E}">
        <p14:creationId xmlns:p14="http://schemas.microsoft.com/office/powerpoint/2010/main" val="22999447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8C6521F1-7FBE-BB51-D164-0745B7A7BDF6}"/>
              </a:ext>
            </a:extLst>
          </p:cNvPr>
          <p:cNvSpPr txBox="1"/>
          <p:nvPr/>
        </p:nvSpPr>
        <p:spPr>
          <a:xfrm>
            <a:off x="1653735" y="502568"/>
            <a:ext cx="10212708" cy="1077218"/>
          </a:xfrm>
          <a:prstGeom prst="rect">
            <a:avLst/>
          </a:prstGeom>
          <a:noFill/>
        </p:spPr>
        <p:txBody>
          <a:bodyPr wrap="square" rtlCol="0">
            <a:spAutoFit/>
          </a:bodyPr>
          <a:lstStyle/>
          <a:p>
            <a:r>
              <a:rPr lang="es-ES" sz="3200" b="1" dirty="0">
                <a:solidFill>
                  <a:srgbClr val="002060"/>
                </a:solidFill>
              </a:rPr>
              <a:t>IMPUESTO SOBRE CONSTRUCCIONES, INSTALACIONES Y OBRAS</a:t>
            </a:r>
          </a:p>
        </p:txBody>
      </p:sp>
      <p:sp>
        <p:nvSpPr>
          <p:cNvPr id="8" name="CuadroTexto 7">
            <a:extLst>
              <a:ext uri="{FF2B5EF4-FFF2-40B4-BE49-F238E27FC236}">
                <a16:creationId xmlns:a16="http://schemas.microsoft.com/office/drawing/2014/main" id="{EB379AAA-61DB-31C4-B638-24080A9A0F4E}"/>
              </a:ext>
            </a:extLst>
          </p:cNvPr>
          <p:cNvSpPr txBox="1"/>
          <p:nvPr/>
        </p:nvSpPr>
        <p:spPr>
          <a:xfrm>
            <a:off x="242950" y="129218"/>
            <a:ext cx="6848350" cy="369332"/>
          </a:xfrm>
          <a:prstGeom prst="rect">
            <a:avLst/>
          </a:prstGeom>
          <a:noFill/>
        </p:spPr>
        <p:txBody>
          <a:bodyPr wrap="none" rtlCol="0">
            <a:spAutoFit/>
          </a:bodyPr>
          <a:lstStyle/>
          <a:p>
            <a:r>
              <a:rPr lang="es-ES" sz="1800" b="1" dirty="0">
                <a:solidFill>
                  <a:srgbClr val="0070C0"/>
                </a:solidFill>
              </a:rPr>
              <a:t>FISCALIDAD EN EL ENTORNO DEL PATRIMONIO INMOBILIARIO</a:t>
            </a:r>
            <a:endParaRPr lang="es-ES" dirty="0"/>
          </a:p>
        </p:txBody>
      </p:sp>
      <p:graphicFrame>
        <p:nvGraphicFramePr>
          <p:cNvPr id="6" name="Tabla 5">
            <a:extLst>
              <a:ext uri="{FF2B5EF4-FFF2-40B4-BE49-F238E27FC236}">
                <a16:creationId xmlns:a16="http://schemas.microsoft.com/office/drawing/2014/main" id="{CCB8E76F-F9DD-344C-F971-EF5E3FC5F03D}"/>
              </a:ext>
            </a:extLst>
          </p:cNvPr>
          <p:cNvGraphicFramePr>
            <a:graphicFrameLocks noGrp="1"/>
          </p:cNvGraphicFramePr>
          <p:nvPr/>
        </p:nvGraphicFramePr>
        <p:xfrm>
          <a:off x="6967103" y="-19504161"/>
          <a:ext cx="3601275" cy="4348617"/>
        </p:xfrm>
        <a:graphic>
          <a:graphicData uri="http://schemas.openxmlformats.org/drawingml/2006/table">
            <a:tbl>
              <a:tblPr firstRow="1" firstCol="1" bandRow="1"/>
              <a:tblGrid>
                <a:gridCol w="905130">
                  <a:extLst>
                    <a:ext uri="{9D8B030D-6E8A-4147-A177-3AD203B41FA5}">
                      <a16:colId xmlns:a16="http://schemas.microsoft.com/office/drawing/2014/main" val="3696997914"/>
                    </a:ext>
                  </a:extLst>
                </a:gridCol>
                <a:gridCol w="597005">
                  <a:extLst>
                    <a:ext uri="{9D8B030D-6E8A-4147-A177-3AD203B41FA5}">
                      <a16:colId xmlns:a16="http://schemas.microsoft.com/office/drawing/2014/main" val="3760727031"/>
                    </a:ext>
                  </a:extLst>
                </a:gridCol>
                <a:gridCol w="597005">
                  <a:extLst>
                    <a:ext uri="{9D8B030D-6E8A-4147-A177-3AD203B41FA5}">
                      <a16:colId xmlns:a16="http://schemas.microsoft.com/office/drawing/2014/main" val="2164007448"/>
                    </a:ext>
                  </a:extLst>
                </a:gridCol>
                <a:gridCol w="597005">
                  <a:extLst>
                    <a:ext uri="{9D8B030D-6E8A-4147-A177-3AD203B41FA5}">
                      <a16:colId xmlns:a16="http://schemas.microsoft.com/office/drawing/2014/main" val="1995639815"/>
                    </a:ext>
                  </a:extLst>
                </a:gridCol>
                <a:gridCol w="905130">
                  <a:extLst>
                    <a:ext uri="{9D8B030D-6E8A-4147-A177-3AD203B41FA5}">
                      <a16:colId xmlns:a16="http://schemas.microsoft.com/office/drawing/2014/main" val="2617428375"/>
                    </a:ext>
                  </a:extLst>
                </a:gridCol>
              </a:tblGrid>
              <a:tr h="0">
                <a:tc gridSpan="2">
                  <a:txBody>
                    <a:bodyPr/>
                    <a:lstStyle/>
                    <a:p>
                      <a:pPr marL="945515" marR="1270" indent="-6350" algn="l">
                        <a:lnSpc>
                          <a:spcPct val="107000"/>
                        </a:lnSpc>
                        <a:spcAft>
                          <a:spcPts val="600"/>
                        </a:spcAft>
                      </a:pPr>
                      <a:r>
                        <a:rPr lang="es-ES" sz="1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Tipos reducidos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a:noFill/>
                    </a:lnL>
                    <a:lnR>
                      <a:noFill/>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808080"/>
                    </a:solidFill>
                  </a:tcPr>
                </a:tc>
                <a:tc hMerge="1">
                  <a:txBody>
                    <a:bodyPr/>
                    <a:lstStyle/>
                    <a:p>
                      <a:endParaRPr lang="es-ES"/>
                    </a:p>
                  </a:txBody>
                  <a:tcPr/>
                </a:tc>
                <a:tc gridSpan="2">
                  <a:txBody>
                    <a:bodyPr/>
                    <a:lstStyle/>
                    <a:p>
                      <a:pPr marL="945515" marR="34925" indent="-6350" algn="r">
                        <a:lnSpc>
                          <a:spcPct val="107000"/>
                        </a:lnSpc>
                        <a:spcAft>
                          <a:spcPts val="600"/>
                        </a:spcAft>
                      </a:pPr>
                      <a:r>
                        <a:rPr lang="es-ES" sz="1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a:noFill/>
                    </a:lnL>
                    <a:lnR>
                      <a:noFill/>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808080"/>
                    </a:solidFill>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a:noFill/>
                    </a:lnR>
                    <a:lnT>
                      <a:noFill/>
                    </a:lnT>
                    <a:lnB>
                      <a:noFill/>
                    </a:lnB>
                  </a:tcPr>
                </a:tc>
                <a:extLst>
                  <a:ext uri="{0D108BD9-81ED-4DB2-BD59-A6C34878D82A}">
                    <a16:rowId xmlns:a16="http://schemas.microsoft.com/office/drawing/2014/main" val="945369553"/>
                  </a:ext>
                </a:extLst>
              </a:tr>
              <a:tr h="87240">
                <a:tc gridSpan="2">
                  <a:txBody>
                    <a:bodyPr/>
                    <a:lstStyle/>
                    <a:p>
                      <a:pPr marL="945515" marR="2540" indent="-6350" algn="just">
                        <a:lnSpc>
                          <a:spcPct val="112000"/>
                        </a:lnSpc>
                        <a:spcAft>
                          <a:spcPts val="29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Viviendas, garajes (máximo 2 unidades), y anexos que se transmitan conjuntamente con la vivienda, entregadas por promotor (1ª. entrega).  </a:t>
                      </a:r>
                    </a:p>
                    <a:p>
                      <a:pPr marL="945515" marR="19685" indent="-6350" algn="l">
                        <a:lnSpc>
                          <a:spcPct val="112000"/>
                        </a:lnSpc>
                        <a:spcAft>
                          <a:spcPts val="30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Por anexos se entienden, entre otros, además de las plazas de garaje, los sótanos, las buhardillas o trasteros, escaleras, porterías, así como pistas de deporte, jardines, piscinas y espacios de uso común en la propia parcela y que se transmitan simultáneamente con ellos. </a:t>
                      </a:r>
                    </a:p>
                    <a:p>
                      <a:pPr marL="945515" marR="1270" indent="-6350" algn="l">
                        <a:lnSpc>
                          <a:spcPct val="112000"/>
                        </a:lnSpc>
                        <a:spcAft>
                          <a:spcPts val="29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No tendrán la consideración de anexos a viviendas los locales de negocio, aunque se transmitan conjuntamente con los edificios o parte de los mismos destinados a viviendas. </a:t>
                      </a:r>
                    </a:p>
                    <a:p>
                      <a:pPr marL="945515" marR="2540" indent="-6350" algn="l">
                        <a:lnSpc>
                          <a:spcPct val="112000"/>
                        </a:lnSpc>
                        <a:spcAft>
                          <a:spcPts val="29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 entrega de viviendas unifamiliares con sus terrenos accesorios realizadas por empresarios o profesionales en el ejercicio de su actividad, tributarán al 10% siempre y cuando estos no superen los 5.000 metros cuadrados; el exceso tributará al régimen general (21%). </a:t>
                      </a:r>
                    </a:p>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Se excluyen: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397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4102891781"/>
                  </a:ext>
                </a:extLst>
              </a:tr>
              <a:tr h="0">
                <a:tc gridSpan="2">
                  <a:txBody>
                    <a:bodyPr/>
                    <a:lstStyle/>
                    <a:p>
                      <a:pPr marL="945515" marR="1270" indent="-6350" algn="l">
                        <a:lnSpc>
                          <a:spcPct val="107000"/>
                        </a:lnSpc>
                        <a:spcAft>
                          <a:spcPts val="600"/>
                        </a:spcAft>
                        <a:tabLst>
                          <a:tab pos="830580" algn="ctr"/>
                        </a:tabLst>
                      </a:pPr>
                      <a:r>
                        <a:rPr lang="es-ES" sz="10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s-ES" sz="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Locales de negocio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397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21%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573092619"/>
                  </a:ext>
                </a:extLst>
              </a:tr>
              <a:tr h="0">
                <a:tc gridSpan="2">
                  <a:txBody>
                    <a:bodyPr/>
                    <a:lstStyle/>
                    <a:p>
                      <a:pPr marL="945515" marR="1270" indent="-6350" algn="l">
                        <a:lnSpc>
                          <a:spcPct val="107000"/>
                        </a:lnSpc>
                        <a:spcAft>
                          <a:spcPts val="600"/>
                        </a:spcAft>
                        <a:tabLst>
                          <a:tab pos="1474470" algn="ctr"/>
                        </a:tabLst>
                      </a:pPr>
                      <a:r>
                        <a:rPr lang="es-ES" sz="10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s-ES" sz="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Edificaciones destinadas a su demolición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397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21%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401091624"/>
                  </a:ext>
                </a:extLst>
              </a:tr>
              <a:tr h="54882">
                <a:tc gridSpan="2">
                  <a:txBody>
                    <a:bodyPr/>
                    <a:lstStyle/>
                    <a:p>
                      <a:pPr marL="945515" marR="1270" indent="-6350" algn="l">
                        <a:lnSpc>
                          <a:spcPct val="107000"/>
                        </a:lnSpc>
                        <a:spcAft>
                          <a:spcPts val="36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Entrega de casas prefabricadas. </a:t>
                      </a:r>
                    </a:p>
                    <a:p>
                      <a:pPr marL="945515" marR="1270" indent="-6350" algn="l">
                        <a:lnSpc>
                          <a:spcPct val="107000"/>
                        </a:lnSpc>
                        <a:spcAft>
                          <a:spcPts val="4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Tendrán la consideración de edificación las casas prefabricadas y otras </a:t>
                      </a:r>
                    </a:p>
                    <a:p>
                      <a:pPr marL="945515" marR="7620" indent="-6350" algn="l">
                        <a:lnSpc>
                          <a:spcPct val="112000"/>
                        </a:lnSpc>
                        <a:spcAft>
                          <a:spcPts val="18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construcciones modulares que se unan permanentemente al suelo y que, objetiva y legalmente consideradas, sean susceptibles de ser utilizadas como vivienda.  </a:t>
                      </a:r>
                    </a:p>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Precisión: En el supuesto de que la casa prefabricada pueda ser objeto de traslado a otro lugar, sin quebranto de la materia ni menoscabo del objeto, no se estaría ante una edificación y, por tanto, no sería aplicable el tipo reducido del 10 por ciento aplicable a las edificaciones aptas para su utilización como viviendas, sino el tipo impositivo general del 21 por ciento.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70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w="1270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3165188559"/>
                  </a:ext>
                </a:extLst>
              </a:tr>
              <a:tr h="1102635">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a:noFill/>
                    </a:lnB>
                  </a:tcPr>
                </a:tc>
                <a:tc gridSpan="2">
                  <a:txBody>
                    <a:bodyPr/>
                    <a:lstStyle/>
                    <a:p>
                      <a:pPr marL="945515" marR="1270" indent="-6350" algn="l">
                        <a:lnSpc>
                          <a:spcPct val="112000"/>
                        </a:lnSpc>
                        <a:spcAft>
                          <a:spcPts val="42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Las ejecuciones de obra de renovación y reparación realizadas en viviendas, cuando se cumplan los siguientes requisitos: </a:t>
                      </a:r>
                    </a:p>
                    <a:p>
                      <a:pPr marL="342900" marR="1270" lvl="0" indent="-342900" algn="l" fontAlgn="base">
                        <a:lnSpc>
                          <a:spcPct val="112000"/>
                        </a:lnSpc>
                        <a:spcAft>
                          <a:spcPts val="125"/>
                        </a:spcAft>
                        <a:buClr>
                          <a:srgbClr val="000000"/>
                        </a:buClr>
                        <a:buSzPts val="1000"/>
                        <a:buFont typeface="+mj-lt"/>
                        <a:buAutoNum type="alphaLcParenR"/>
                      </a:pPr>
                      <a:r>
                        <a:rPr lang="es-ES" sz="100" u="none" strike="noStrike">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Que el destinatario sea persona física y utilice la vivienda a que se refieren las obras para su uso particular, o sea una comunidad de propietarios. </a:t>
                      </a:r>
                    </a:p>
                    <a:p>
                      <a:pPr marL="342900" marR="1270" lvl="0" indent="-342900" algn="l" fontAlgn="base">
                        <a:lnSpc>
                          <a:spcPct val="112000"/>
                        </a:lnSpc>
                        <a:spcAft>
                          <a:spcPts val="125"/>
                        </a:spcAft>
                        <a:buClr>
                          <a:srgbClr val="000000"/>
                        </a:buClr>
                        <a:buSzPts val="1000"/>
                        <a:buFont typeface="+mj-lt"/>
                        <a:buAutoNum type="alphaLcParenR"/>
                      </a:pPr>
                      <a:r>
                        <a:rPr lang="es-ES" sz="100" u="none" strike="noStrike">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Que la construcción o rehabilitación haya concluido al menos dos años antes del inicio de las obras. </a:t>
                      </a:r>
                    </a:p>
                    <a:p>
                      <a:pPr marL="342900" marR="1270" lvl="0" indent="-342900" algn="l" fontAlgn="base">
                        <a:lnSpc>
                          <a:spcPct val="107000"/>
                        </a:lnSpc>
                        <a:spcAft>
                          <a:spcPts val="600"/>
                        </a:spcAft>
                        <a:buClr>
                          <a:srgbClr val="000000"/>
                        </a:buClr>
                        <a:buSzPts val="1000"/>
                        <a:buFont typeface="+mj-lt"/>
                        <a:buAutoNum type="alphaLcParenR"/>
                      </a:pPr>
                      <a:r>
                        <a:rPr lang="es-ES" sz="100" u="none" strike="noStrike">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Que la persona que realice las obras no aporte materiales o, su coste no exceda del 40 por ciento de la base imponible de la operación.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3369248045"/>
                  </a:ext>
                </a:extLst>
              </a:tr>
              <a:tr h="693927">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945515" marR="1270" indent="-6350" algn="l">
                        <a:lnSpc>
                          <a:spcPct val="112000"/>
                        </a:lnSpc>
                        <a:spcAft>
                          <a:spcPts val="18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Ejecuciones de obra sobre edificaciones destinadas principalmente a viviendas, incluidos locales, anejos, garajes e instalaciones complementarias. </a:t>
                      </a:r>
                    </a:p>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Precisión: Se considerarán destinadas principalmente a viviendas, las edificaciones en las que al menos el 50 por ciento de la superficie construida se destine a dicha utilización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945515" marR="1270" indent="-6350" algn="r">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395645864"/>
                  </a:ext>
                </a:extLst>
              </a:tr>
              <a:tr h="371225">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17970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1º. Las ejecuciones de obras consecuencia de contratos directamente formalizados entre el promotor y el contratista que tengan por objeto la construcción o rehabilitación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2080492731"/>
                  </a:ext>
                </a:extLst>
              </a:tr>
              <a:tr h="414094">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17970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2º. Las ventas con instalación de armarios de cocina y de baño y de armarios empotrados, consecuencia de contratos directamente formalizados con el promotor de la construcción o rehabilitación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1586080252"/>
                  </a:ext>
                </a:extLst>
              </a:tr>
              <a:tr h="588091">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179705" marR="26035"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3º. Las ejecuciones de obra consecuencia de contratos directamente formalizados entre las Comunidades de Propietarios y el contratista que tengan por objeto la construcción de garajes complementarios en terrenos o locales comunes, con un máximo de 2 plazas por propietario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690894868"/>
                  </a:ext>
                </a:extLst>
              </a:tr>
              <a:tr h="552787">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Las viviendas de protección oficial de régimen especial o de promoción pública, cuando las entregas se efectúen por sus promotores, incluidos los garajes (con un máximo de dos unidades), y anexos situados en el mismo edificio que se transmitan conjuntamente.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tc gridSpan="2">
                  <a:txBody>
                    <a:bodyPr/>
                    <a:lstStyle/>
                    <a:p>
                      <a:pPr marL="945515" marR="34925" indent="-6350" algn="r">
                        <a:lnSpc>
                          <a:spcPct val="107000"/>
                        </a:lnSpc>
                        <a:spcAft>
                          <a:spcPts val="600"/>
                        </a:spcAft>
                      </a:pPr>
                      <a:r>
                        <a:rPr lang="es-ES" sz="1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 </a:t>
                      </a:r>
                      <a:endParaRPr lang="es-ES" sz="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4000904190"/>
                  </a:ext>
                </a:extLst>
              </a:tr>
            </a:tbl>
          </a:graphicData>
        </a:graphic>
      </p:graphicFrame>
      <p:pic>
        <p:nvPicPr>
          <p:cNvPr id="7" name="Imagen 6" descr="Un dibujo animado&#10;&#10;Descripción generada automáticamente con confianza baja">
            <a:extLst>
              <a:ext uri="{FF2B5EF4-FFF2-40B4-BE49-F238E27FC236}">
                <a16:creationId xmlns:a16="http://schemas.microsoft.com/office/drawing/2014/main" id="{175FAC6B-A857-3FD5-ECCD-257B6AD88C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5557" y="5482323"/>
            <a:ext cx="3013881" cy="1320090"/>
          </a:xfrm>
          <a:prstGeom prst="rect">
            <a:avLst/>
          </a:prstGeom>
        </p:spPr>
      </p:pic>
      <p:pic>
        <p:nvPicPr>
          <p:cNvPr id="10" name="Imagen 9" descr="Interfaz de usuario gráfica&#10;&#10;Descripción generada automáticamente">
            <a:extLst>
              <a:ext uri="{FF2B5EF4-FFF2-40B4-BE49-F238E27FC236}">
                <a16:creationId xmlns:a16="http://schemas.microsoft.com/office/drawing/2014/main" id="{9F179F66-E7B8-8498-B28E-510FD82FB5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7749" y="5321443"/>
            <a:ext cx="2868694" cy="1480970"/>
          </a:xfrm>
          <a:prstGeom prst="rect">
            <a:avLst/>
          </a:prstGeom>
        </p:spPr>
      </p:pic>
      <p:sp>
        <p:nvSpPr>
          <p:cNvPr id="3" name="CuadroTexto 2">
            <a:extLst>
              <a:ext uri="{FF2B5EF4-FFF2-40B4-BE49-F238E27FC236}">
                <a16:creationId xmlns:a16="http://schemas.microsoft.com/office/drawing/2014/main" id="{E0D40DF5-983E-60E0-4DFD-F076FADBE864}"/>
              </a:ext>
            </a:extLst>
          </p:cNvPr>
          <p:cNvSpPr txBox="1"/>
          <p:nvPr/>
        </p:nvSpPr>
        <p:spPr>
          <a:xfrm>
            <a:off x="1064525" y="1637731"/>
            <a:ext cx="9676263" cy="3970318"/>
          </a:xfrm>
          <a:prstGeom prst="rect">
            <a:avLst/>
          </a:prstGeom>
          <a:noFill/>
        </p:spPr>
        <p:txBody>
          <a:bodyPr wrap="square" rtlCol="0">
            <a:spAutoFit/>
          </a:bodyPr>
          <a:lstStyle/>
          <a:p>
            <a:r>
              <a:rPr lang="es-ES" dirty="0"/>
              <a:t>El ICIO es un impuesto potestativo municipal e indirecto.</a:t>
            </a:r>
          </a:p>
          <a:p>
            <a:r>
              <a:rPr lang="es-ES" dirty="0"/>
              <a:t>Su </a:t>
            </a:r>
            <a:r>
              <a:rPr lang="es-ES" b="1" dirty="0"/>
              <a:t>hecho imponible </a:t>
            </a:r>
            <a:r>
              <a:rPr lang="es-ES" dirty="0"/>
              <a:t>lo constituye la realización de cualquier construcción, instalación u obra que exija la obtención de una licencia de obras o urbanística.</a:t>
            </a:r>
          </a:p>
          <a:p>
            <a:r>
              <a:rPr lang="es-ES" dirty="0"/>
              <a:t>El </a:t>
            </a:r>
            <a:r>
              <a:rPr lang="es-ES" b="1" dirty="0"/>
              <a:t>sujeto pasivo </a:t>
            </a:r>
            <a:r>
              <a:rPr lang="es-ES" dirty="0"/>
              <a:t>es el propietario de la construcción, instalación u obra, con independencia de si el propietario del inmueble sobre el que se realiza la obra. Se entiende por tanto como dueño de la obra la persona que asume el coste de su ejecución.</a:t>
            </a:r>
          </a:p>
          <a:p>
            <a:r>
              <a:rPr lang="es-ES" dirty="0"/>
              <a:t>La </a:t>
            </a:r>
            <a:r>
              <a:rPr lang="es-ES" b="1" dirty="0"/>
              <a:t>base imponible </a:t>
            </a:r>
            <a:r>
              <a:rPr lang="es-ES" dirty="0"/>
              <a:t>del ICIO es el coste real y efectivo de la construcción, instalación u obra sin incluir el IVA, los honorarios profesionales, el beneficio del contratista ni cualquier otro concepto que no se integre en el coste de ejecución material.</a:t>
            </a:r>
          </a:p>
          <a:p>
            <a:r>
              <a:rPr lang="es-ES" dirty="0"/>
              <a:t>La </a:t>
            </a:r>
            <a:r>
              <a:rPr lang="es-ES" b="1" dirty="0"/>
              <a:t>cuota tributaria </a:t>
            </a:r>
            <a:r>
              <a:rPr lang="es-ES" dirty="0"/>
              <a:t>se calcula aplicando un tipo de gravamen fijado por cada ayuntamiento y que no puede superar el 4%.</a:t>
            </a:r>
          </a:p>
          <a:p>
            <a:r>
              <a:rPr lang="es-ES" dirty="0"/>
              <a:t>Las ayuntamiento además tienen capacidad para establecer reducciones y bonificaciones.</a:t>
            </a:r>
          </a:p>
        </p:txBody>
      </p:sp>
    </p:spTree>
    <p:extLst>
      <p:ext uri="{BB962C8B-B14F-4D97-AF65-F5344CB8AC3E}">
        <p14:creationId xmlns:p14="http://schemas.microsoft.com/office/powerpoint/2010/main" val="34747209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8C6521F1-7FBE-BB51-D164-0745B7A7BDF6}"/>
              </a:ext>
            </a:extLst>
          </p:cNvPr>
          <p:cNvSpPr txBox="1"/>
          <p:nvPr/>
        </p:nvSpPr>
        <p:spPr>
          <a:xfrm>
            <a:off x="1653735" y="502568"/>
            <a:ext cx="10212708" cy="1077218"/>
          </a:xfrm>
          <a:prstGeom prst="rect">
            <a:avLst/>
          </a:prstGeom>
          <a:noFill/>
        </p:spPr>
        <p:txBody>
          <a:bodyPr wrap="square" rtlCol="0">
            <a:spAutoFit/>
          </a:bodyPr>
          <a:lstStyle/>
          <a:p>
            <a:r>
              <a:rPr lang="es-ES" sz="3200" b="1" dirty="0">
                <a:solidFill>
                  <a:srgbClr val="002060"/>
                </a:solidFill>
              </a:rPr>
              <a:t>IMPUESTO SOBRE EL INCREMENTO DE VALOR DE LOS TERRENOS DE NATURALEZA URBANA</a:t>
            </a:r>
          </a:p>
        </p:txBody>
      </p:sp>
      <p:sp>
        <p:nvSpPr>
          <p:cNvPr id="8" name="CuadroTexto 7">
            <a:extLst>
              <a:ext uri="{FF2B5EF4-FFF2-40B4-BE49-F238E27FC236}">
                <a16:creationId xmlns:a16="http://schemas.microsoft.com/office/drawing/2014/main" id="{EB379AAA-61DB-31C4-B638-24080A9A0F4E}"/>
              </a:ext>
            </a:extLst>
          </p:cNvPr>
          <p:cNvSpPr txBox="1"/>
          <p:nvPr/>
        </p:nvSpPr>
        <p:spPr>
          <a:xfrm>
            <a:off x="242950" y="129218"/>
            <a:ext cx="6848350" cy="369332"/>
          </a:xfrm>
          <a:prstGeom prst="rect">
            <a:avLst/>
          </a:prstGeom>
          <a:noFill/>
        </p:spPr>
        <p:txBody>
          <a:bodyPr wrap="none" rtlCol="0">
            <a:spAutoFit/>
          </a:bodyPr>
          <a:lstStyle/>
          <a:p>
            <a:r>
              <a:rPr lang="es-ES" sz="1800" b="1" dirty="0">
                <a:solidFill>
                  <a:srgbClr val="0070C0"/>
                </a:solidFill>
              </a:rPr>
              <a:t>FISCALIDAD EN EL ENTORNO DEL PATRIMONIO INMOBILIARIO</a:t>
            </a:r>
            <a:endParaRPr lang="es-ES" dirty="0"/>
          </a:p>
        </p:txBody>
      </p:sp>
      <p:graphicFrame>
        <p:nvGraphicFramePr>
          <p:cNvPr id="6" name="Tabla 5">
            <a:extLst>
              <a:ext uri="{FF2B5EF4-FFF2-40B4-BE49-F238E27FC236}">
                <a16:creationId xmlns:a16="http://schemas.microsoft.com/office/drawing/2014/main" id="{CCB8E76F-F9DD-344C-F971-EF5E3FC5F03D}"/>
              </a:ext>
            </a:extLst>
          </p:cNvPr>
          <p:cNvGraphicFramePr>
            <a:graphicFrameLocks noGrp="1"/>
          </p:cNvGraphicFramePr>
          <p:nvPr/>
        </p:nvGraphicFramePr>
        <p:xfrm>
          <a:off x="6967103" y="-19504161"/>
          <a:ext cx="3601275" cy="4348617"/>
        </p:xfrm>
        <a:graphic>
          <a:graphicData uri="http://schemas.openxmlformats.org/drawingml/2006/table">
            <a:tbl>
              <a:tblPr firstRow="1" firstCol="1" bandRow="1"/>
              <a:tblGrid>
                <a:gridCol w="905130">
                  <a:extLst>
                    <a:ext uri="{9D8B030D-6E8A-4147-A177-3AD203B41FA5}">
                      <a16:colId xmlns:a16="http://schemas.microsoft.com/office/drawing/2014/main" val="3696997914"/>
                    </a:ext>
                  </a:extLst>
                </a:gridCol>
                <a:gridCol w="597005">
                  <a:extLst>
                    <a:ext uri="{9D8B030D-6E8A-4147-A177-3AD203B41FA5}">
                      <a16:colId xmlns:a16="http://schemas.microsoft.com/office/drawing/2014/main" val="3760727031"/>
                    </a:ext>
                  </a:extLst>
                </a:gridCol>
                <a:gridCol w="597005">
                  <a:extLst>
                    <a:ext uri="{9D8B030D-6E8A-4147-A177-3AD203B41FA5}">
                      <a16:colId xmlns:a16="http://schemas.microsoft.com/office/drawing/2014/main" val="2164007448"/>
                    </a:ext>
                  </a:extLst>
                </a:gridCol>
                <a:gridCol w="597005">
                  <a:extLst>
                    <a:ext uri="{9D8B030D-6E8A-4147-A177-3AD203B41FA5}">
                      <a16:colId xmlns:a16="http://schemas.microsoft.com/office/drawing/2014/main" val="1995639815"/>
                    </a:ext>
                  </a:extLst>
                </a:gridCol>
                <a:gridCol w="905130">
                  <a:extLst>
                    <a:ext uri="{9D8B030D-6E8A-4147-A177-3AD203B41FA5}">
                      <a16:colId xmlns:a16="http://schemas.microsoft.com/office/drawing/2014/main" val="2617428375"/>
                    </a:ext>
                  </a:extLst>
                </a:gridCol>
              </a:tblGrid>
              <a:tr h="0">
                <a:tc gridSpan="2">
                  <a:txBody>
                    <a:bodyPr/>
                    <a:lstStyle/>
                    <a:p>
                      <a:pPr marL="945515" marR="1270" indent="-6350" algn="l">
                        <a:lnSpc>
                          <a:spcPct val="107000"/>
                        </a:lnSpc>
                        <a:spcAft>
                          <a:spcPts val="600"/>
                        </a:spcAft>
                      </a:pPr>
                      <a:r>
                        <a:rPr lang="es-ES" sz="1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Tipos reducidos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a:noFill/>
                    </a:lnL>
                    <a:lnR>
                      <a:noFill/>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808080"/>
                    </a:solidFill>
                  </a:tcPr>
                </a:tc>
                <a:tc hMerge="1">
                  <a:txBody>
                    <a:bodyPr/>
                    <a:lstStyle/>
                    <a:p>
                      <a:endParaRPr lang="es-ES"/>
                    </a:p>
                  </a:txBody>
                  <a:tcPr/>
                </a:tc>
                <a:tc gridSpan="2">
                  <a:txBody>
                    <a:bodyPr/>
                    <a:lstStyle/>
                    <a:p>
                      <a:pPr marL="945515" marR="34925" indent="-6350" algn="r">
                        <a:lnSpc>
                          <a:spcPct val="107000"/>
                        </a:lnSpc>
                        <a:spcAft>
                          <a:spcPts val="600"/>
                        </a:spcAft>
                      </a:pPr>
                      <a:r>
                        <a:rPr lang="es-ES" sz="1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a:noFill/>
                    </a:lnL>
                    <a:lnR>
                      <a:noFill/>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808080"/>
                    </a:solidFill>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a:noFill/>
                    </a:lnR>
                    <a:lnT>
                      <a:noFill/>
                    </a:lnT>
                    <a:lnB>
                      <a:noFill/>
                    </a:lnB>
                  </a:tcPr>
                </a:tc>
                <a:extLst>
                  <a:ext uri="{0D108BD9-81ED-4DB2-BD59-A6C34878D82A}">
                    <a16:rowId xmlns:a16="http://schemas.microsoft.com/office/drawing/2014/main" val="945369553"/>
                  </a:ext>
                </a:extLst>
              </a:tr>
              <a:tr h="87240">
                <a:tc gridSpan="2">
                  <a:txBody>
                    <a:bodyPr/>
                    <a:lstStyle/>
                    <a:p>
                      <a:pPr marL="945515" marR="2540" indent="-6350" algn="just">
                        <a:lnSpc>
                          <a:spcPct val="112000"/>
                        </a:lnSpc>
                        <a:spcAft>
                          <a:spcPts val="29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Viviendas, garajes (máximo 2 unidades), y anexos que se transmitan conjuntamente con la vivienda, entregadas por promotor (1ª. entrega).  </a:t>
                      </a:r>
                    </a:p>
                    <a:p>
                      <a:pPr marL="945515" marR="19685" indent="-6350" algn="l">
                        <a:lnSpc>
                          <a:spcPct val="112000"/>
                        </a:lnSpc>
                        <a:spcAft>
                          <a:spcPts val="30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Por anexos se entienden, entre otros, además de las plazas de garaje, los sótanos, las buhardillas o trasteros, escaleras, porterías, así como pistas de deporte, jardines, piscinas y espacios de uso común en la propia parcela y que se transmitan simultáneamente con ellos. </a:t>
                      </a:r>
                    </a:p>
                    <a:p>
                      <a:pPr marL="945515" marR="1270" indent="-6350" algn="l">
                        <a:lnSpc>
                          <a:spcPct val="112000"/>
                        </a:lnSpc>
                        <a:spcAft>
                          <a:spcPts val="29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No tendrán la consideración de anexos a viviendas los locales de negocio, aunque se transmitan conjuntamente con los edificios o parte de los mismos destinados a viviendas. </a:t>
                      </a:r>
                    </a:p>
                    <a:p>
                      <a:pPr marL="945515" marR="2540" indent="-6350" algn="l">
                        <a:lnSpc>
                          <a:spcPct val="112000"/>
                        </a:lnSpc>
                        <a:spcAft>
                          <a:spcPts val="29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 entrega de viviendas unifamiliares con sus terrenos accesorios realizadas por empresarios o profesionales en el ejercicio de su actividad, tributarán al 10% siempre y cuando estos no superen los 5.000 metros cuadrados; el exceso tributará al régimen general (21%). </a:t>
                      </a:r>
                    </a:p>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Se excluyen: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397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4102891781"/>
                  </a:ext>
                </a:extLst>
              </a:tr>
              <a:tr h="0">
                <a:tc gridSpan="2">
                  <a:txBody>
                    <a:bodyPr/>
                    <a:lstStyle/>
                    <a:p>
                      <a:pPr marL="945515" marR="1270" indent="-6350" algn="l">
                        <a:lnSpc>
                          <a:spcPct val="107000"/>
                        </a:lnSpc>
                        <a:spcAft>
                          <a:spcPts val="600"/>
                        </a:spcAft>
                        <a:tabLst>
                          <a:tab pos="830580" algn="ctr"/>
                        </a:tabLst>
                      </a:pPr>
                      <a:r>
                        <a:rPr lang="es-ES" sz="10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s-ES" sz="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Locales de negocio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397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21%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573092619"/>
                  </a:ext>
                </a:extLst>
              </a:tr>
              <a:tr h="0">
                <a:tc gridSpan="2">
                  <a:txBody>
                    <a:bodyPr/>
                    <a:lstStyle/>
                    <a:p>
                      <a:pPr marL="945515" marR="1270" indent="-6350" algn="l">
                        <a:lnSpc>
                          <a:spcPct val="107000"/>
                        </a:lnSpc>
                        <a:spcAft>
                          <a:spcPts val="600"/>
                        </a:spcAft>
                        <a:tabLst>
                          <a:tab pos="1474470" algn="ctr"/>
                        </a:tabLst>
                      </a:pPr>
                      <a:r>
                        <a:rPr lang="es-ES" sz="10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s-ES" sz="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Edificaciones destinadas a su demolición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397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21%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401091624"/>
                  </a:ext>
                </a:extLst>
              </a:tr>
              <a:tr h="54882">
                <a:tc gridSpan="2">
                  <a:txBody>
                    <a:bodyPr/>
                    <a:lstStyle/>
                    <a:p>
                      <a:pPr marL="945515" marR="1270" indent="-6350" algn="l">
                        <a:lnSpc>
                          <a:spcPct val="107000"/>
                        </a:lnSpc>
                        <a:spcAft>
                          <a:spcPts val="36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Entrega de casas prefabricadas. </a:t>
                      </a:r>
                    </a:p>
                    <a:p>
                      <a:pPr marL="945515" marR="1270" indent="-6350" algn="l">
                        <a:lnSpc>
                          <a:spcPct val="107000"/>
                        </a:lnSpc>
                        <a:spcAft>
                          <a:spcPts val="4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Tendrán la consideración de edificación las casas prefabricadas y otras </a:t>
                      </a:r>
                    </a:p>
                    <a:p>
                      <a:pPr marL="945515" marR="7620" indent="-6350" algn="l">
                        <a:lnSpc>
                          <a:spcPct val="112000"/>
                        </a:lnSpc>
                        <a:spcAft>
                          <a:spcPts val="18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construcciones modulares que se unan permanentemente al suelo y que, objetiva y legalmente consideradas, sean susceptibles de ser utilizadas como vivienda.  </a:t>
                      </a:r>
                    </a:p>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Precisión: En el supuesto de que la casa prefabricada pueda ser objeto de traslado a otro lugar, sin quebranto de la materia ni menoscabo del objeto, no se estaría ante una edificación y, por tanto, no sería aplicable el tipo reducido del 10 por ciento aplicable a las edificaciones aptas para su utilización como viviendas, sino el tipo impositivo general del 21 por ciento.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70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w="1270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3165188559"/>
                  </a:ext>
                </a:extLst>
              </a:tr>
              <a:tr h="1102635">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a:noFill/>
                    </a:lnB>
                  </a:tcPr>
                </a:tc>
                <a:tc gridSpan="2">
                  <a:txBody>
                    <a:bodyPr/>
                    <a:lstStyle/>
                    <a:p>
                      <a:pPr marL="945515" marR="1270" indent="-6350" algn="l">
                        <a:lnSpc>
                          <a:spcPct val="112000"/>
                        </a:lnSpc>
                        <a:spcAft>
                          <a:spcPts val="42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Las ejecuciones de obra de renovación y reparación realizadas en viviendas, cuando se cumplan los siguientes requisitos: </a:t>
                      </a:r>
                    </a:p>
                    <a:p>
                      <a:pPr marL="342900" marR="1270" lvl="0" indent="-342900" algn="l" fontAlgn="base">
                        <a:lnSpc>
                          <a:spcPct val="112000"/>
                        </a:lnSpc>
                        <a:spcAft>
                          <a:spcPts val="125"/>
                        </a:spcAft>
                        <a:buClr>
                          <a:srgbClr val="000000"/>
                        </a:buClr>
                        <a:buSzPts val="1000"/>
                        <a:buFont typeface="+mj-lt"/>
                        <a:buAutoNum type="alphaLcParenR"/>
                      </a:pPr>
                      <a:r>
                        <a:rPr lang="es-ES" sz="100" u="none" strike="noStrike">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Que el destinatario sea persona física y utilice la vivienda a que se refieren las obras para su uso particular, o sea una comunidad de propietarios. </a:t>
                      </a:r>
                    </a:p>
                    <a:p>
                      <a:pPr marL="342900" marR="1270" lvl="0" indent="-342900" algn="l" fontAlgn="base">
                        <a:lnSpc>
                          <a:spcPct val="112000"/>
                        </a:lnSpc>
                        <a:spcAft>
                          <a:spcPts val="125"/>
                        </a:spcAft>
                        <a:buClr>
                          <a:srgbClr val="000000"/>
                        </a:buClr>
                        <a:buSzPts val="1000"/>
                        <a:buFont typeface="+mj-lt"/>
                        <a:buAutoNum type="alphaLcParenR"/>
                      </a:pPr>
                      <a:r>
                        <a:rPr lang="es-ES" sz="100" u="none" strike="noStrike">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Que la construcción o rehabilitación haya concluido al menos dos años antes del inicio de las obras. </a:t>
                      </a:r>
                    </a:p>
                    <a:p>
                      <a:pPr marL="342900" marR="1270" lvl="0" indent="-342900" algn="l" fontAlgn="base">
                        <a:lnSpc>
                          <a:spcPct val="107000"/>
                        </a:lnSpc>
                        <a:spcAft>
                          <a:spcPts val="600"/>
                        </a:spcAft>
                        <a:buClr>
                          <a:srgbClr val="000000"/>
                        </a:buClr>
                        <a:buSzPts val="1000"/>
                        <a:buFont typeface="+mj-lt"/>
                        <a:buAutoNum type="alphaLcParenR"/>
                      </a:pPr>
                      <a:r>
                        <a:rPr lang="es-ES" sz="100" u="none" strike="noStrike">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Que la persona que realice las obras no aporte materiales o, su coste no exceda del 40 por ciento de la base imponible de la operación.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3369248045"/>
                  </a:ext>
                </a:extLst>
              </a:tr>
              <a:tr h="693927">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945515" marR="1270" indent="-6350" algn="l">
                        <a:lnSpc>
                          <a:spcPct val="112000"/>
                        </a:lnSpc>
                        <a:spcAft>
                          <a:spcPts val="18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Ejecuciones de obra sobre edificaciones destinadas principalmente a viviendas, incluidos locales, anejos, garajes e instalaciones complementarias. </a:t>
                      </a:r>
                    </a:p>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Precisión: Se considerarán destinadas principalmente a viviendas, las edificaciones en las que al menos el 50 por ciento de la superficie construida se destine a dicha utilización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945515" marR="1270" indent="-6350" algn="r">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395645864"/>
                  </a:ext>
                </a:extLst>
              </a:tr>
              <a:tr h="371225">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17970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1º. Las ejecuciones de obras consecuencia de contratos directamente formalizados entre el promotor y el contratista que tengan por objeto la construcción o rehabilitación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2080492731"/>
                  </a:ext>
                </a:extLst>
              </a:tr>
              <a:tr h="414094">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17970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2º. Las ventas con instalación de armarios de cocina y de baño y de armarios empotrados, consecuencia de contratos directamente formalizados con el promotor de la construcción o rehabilitación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1586080252"/>
                  </a:ext>
                </a:extLst>
              </a:tr>
              <a:tr h="588091">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179705" marR="26035"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3º. Las ejecuciones de obra consecuencia de contratos directamente formalizados entre las Comunidades de Propietarios y el contratista que tengan por objeto la construcción de garajes complementarios en terrenos o locales comunes, con un máximo de 2 plazas por propietario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690894868"/>
                  </a:ext>
                </a:extLst>
              </a:tr>
              <a:tr h="552787">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Las viviendas de protección oficial de régimen especial o de promoción pública, cuando las entregas se efectúen por sus promotores, incluidos los garajes (con un máximo de dos unidades), y anexos situados en el mismo edificio que se transmitan conjuntamente.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tc gridSpan="2">
                  <a:txBody>
                    <a:bodyPr/>
                    <a:lstStyle/>
                    <a:p>
                      <a:pPr marL="945515" marR="34925" indent="-6350" algn="r">
                        <a:lnSpc>
                          <a:spcPct val="107000"/>
                        </a:lnSpc>
                        <a:spcAft>
                          <a:spcPts val="600"/>
                        </a:spcAft>
                      </a:pPr>
                      <a:r>
                        <a:rPr lang="es-ES" sz="1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 </a:t>
                      </a:r>
                      <a:endParaRPr lang="es-ES" sz="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4000904190"/>
                  </a:ext>
                </a:extLst>
              </a:tr>
            </a:tbl>
          </a:graphicData>
        </a:graphic>
      </p:graphicFrame>
      <p:pic>
        <p:nvPicPr>
          <p:cNvPr id="7" name="Imagen 6" descr="Un dibujo animado&#10;&#10;Descripción generada automáticamente con confianza baja">
            <a:extLst>
              <a:ext uri="{FF2B5EF4-FFF2-40B4-BE49-F238E27FC236}">
                <a16:creationId xmlns:a16="http://schemas.microsoft.com/office/drawing/2014/main" id="{175FAC6B-A857-3FD5-ECCD-257B6AD88C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5557" y="5482323"/>
            <a:ext cx="3013881" cy="1320090"/>
          </a:xfrm>
          <a:prstGeom prst="rect">
            <a:avLst/>
          </a:prstGeom>
        </p:spPr>
      </p:pic>
      <p:pic>
        <p:nvPicPr>
          <p:cNvPr id="10" name="Imagen 9" descr="Interfaz de usuario gráfica&#10;&#10;Descripción generada automáticamente">
            <a:extLst>
              <a:ext uri="{FF2B5EF4-FFF2-40B4-BE49-F238E27FC236}">
                <a16:creationId xmlns:a16="http://schemas.microsoft.com/office/drawing/2014/main" id="{9F179F66-E7B8-8498-B28E-510FD82FB5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7749" y="5321443"/>
            <a:ext cx="2868694" cy="1480970"/>
          </a:xfrm>
          <a:prstGeom prst="rect">
            <a:avLst/>
          </a:prstGeom>
        </p:spPr>
      </p:pic>
      <p:sp>
        <p:nvSpPr>
          <p:cNvPr id="3" name="CuadroTexto 2">
            <a:extLst>
              <a:ext uri="{FF2B5EF4-FFF2-40B4-BE49-F238E27FC236}">
                <a16:creationId xmlns:a16="http://schemas.microsoft.com/office/drawing/2014/main" id="{E0D40DF5-983E-60E0-4DFD-F076FADBE864}"/>
              </a:ext>
            </a:extLst>
          </p:cNvPr>
          <p:cNvSpPr txBox="1"/>
          <p:nvPr/>
        </p:nvSpPr>
        <p:spPr>
          <a:xfrm>
            <a:off x="627797" y="1521841"/>
            <a:ext cx="10663083" cy="3970318"/>
          </a:xfrm>
          <a:prstGeom prst="rect">
            <a:avLst/>
          </a:prstGeom>
          <a:noFill/>
        </p:spPr>
        <p:txBody>
          <a:bodyPr wrap="square" rtlCol="0">
            <a:spAutoFit/>
          </a:bodyPr>
          <a:lstStyle/>
          <a:p>
            <a:r>
              <a:rPr lang="es-ES" dirty="0"/>
              <a:t>El IIVTNU grava el incremento de valor de los terrenos de naturaleza urbana puesto de manifiesto por la transmisión de los mismos por cualquier título (compraventa, permuta, donación, herencia, expropiación ,…) o la constitución o transmisión de cualquier derecho real de goce limitativo del dominio (usufructo, derecho de habitación, derechos de superficie, …).</a:t>
            </a:r>
          </a:p>
          <a:p>
            <a:r>
              <a:rPr lang="es-ES" b="1" dirty="0"/>
              <a:t>Casos de no sujeción</a:t>
            </a:r>
            <a:r>
              <a:rPr lang="es-ES" dirty="0"/>
              <a:t>:</a:t>
            </a:r>
          </a:p>
          <a:p>
            <a:pPr marL="285750" indent="-285750">
              <a:buFont typeface="Arial" panose="020B0604020202020204" pitchFamily="34" charset="0"/>
              <a:buChar char="•"/>
            </a:pPr>
            <a:r>
              <a:rPr lang="es-ES" sz="1600" dirty="0"/>
              <a:t>Terrenos rústicos a efectos del IBI.</a:t>
            </a:r>
          </a:p>
          <a:p>
            <a:pPr marL="285750" indent="-285750">
              <a:buFont typeface="Arial" panose="020B0604020202020204" pitchFamily="34" charset="0"/>
              <a:buChar char="•"/>
            </a:pPr>
            <a:r>
              <a:rPr lang="es-ES" sz="1600" dirty="0"/>
              <a:t>Aportaciones de bienes y derechos en el seno de la sociedad conyugal.</a:t>
            </a:r>
          </a:p>
          <a:p>
            <a:pPr marL="285750" indent="-285750">
              <a:buFont typeface="Arial" panose="020B0604020202020204" pitchFamily="34" charset="0"/>
              <a:buChar char="•"/>
            </a:pPr>
            <a:r>
              <a:rPr lang="es-ES" sz="1600" dirty="0"/>
              <a:t>Transmisiones de bienes entre cónyuges o a favor de hijos en cumplimiento de sentencias de nulidad, separación o divorcio.</a:t>
            </a:r>
          </a:p>
          <a:p>
            <a:pPr marL="285750" indent="-285750">
              <a:buFont typeface="Arial" panose="020B0604020202020204" pitchFamily="34" charset="0"/>
              <a:buChar char="•"/>
            </a:pPr>
            <a:r>
              <a:rPr lang="es-ES" sz="1600" dirty="0"/>
              <a:t>Consolidaciones de dominio, disolución de comunidades, expedientes de dominio.</a:t>
            </a:r>
          </a:p>
          <a:p>
            <a:pPr marL="285750" indent="-285750">
              <a:buFont typeface="Arial" panose="020B0604020202020204" pitchFamily="34" charset="0"/>
              <a:buChar char="•"/>
            </a:pPr>
            <a:r>
              <a:rPr lang="es-ES" sz="1600" dirty="0"/>
              <a:t>Excesos de adjudicación en la partición de herencias.</a:t>
            </a:r>
          </a:p>
          <a:p>
            <a:r>
              <a:rPr lang="es-ES" sz="1600" b="1" dirty="0"/>
              <a:t>Exenciones</a:t>
            </a:r>
            <a:r>
              <a:rPr lang="es-ES" sz="1600" dirty="0"/>
              <a:t>:</a:t>
            </a:r>
          </a:p>
          <a:p>
            <a:r>
              <a:rPr lang="es-ES" sz="1600" dirty="0"/>
              <a:t>Objetivas: Derechos de servidumbre, bienes dentro de conjunto histórico-</a:t>
            </a:r>
            <a:r>
              <a:rPr lang="es-ES" sz="1600" dirty="0" err="1"/>
              <a:t>artísitico</a:t>
            </a:r>
            <a:r>
              <a:rPr lang="es-ES" sz="1600" dirty="0"/>
              <a:t> o de interés cultural, dación en pago.</a:t>
            </a:r>
          </a:p>
        </p:txBody>
      </p:sp>
    </p:spTree>
    <p:extLst>
      <p:ext uri="{BB962C8B-B14F-4D97-AF65-F5344CB8AC3E}">
        <p14:creationId xmlns:p14="http://schemas.microsoft.com/office/powerpoint/2010/main" val="38573225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8C6521F1-7FBE-BB51-D164-0745B7A7BDF6}"/>
              </a:ext>
            </a:extLst>
          </p:cNvPr>
          <p:cNvSpPr txBox="1"/>
          <p:nvPr/>
        </p:nvSpPr>
        <p:spPr>
          <a:xfrm>
            <a:off x="1653735" y="502568"/>
            <a:ext cx="10212708" cy="1077218"/>
          </a:xfrm>
          <a:prstGeom prst="rect">
            <a:avLst/>
          </a:prstGeom>
          <a:noFill/>
        </p:spPr>
        <p:txBody>
          <a:bodyPr wrap="square" rtlCol="0">
            <a:spAutoFit/>
          </a:bodyPr>
          <a:lstStyle/>
          <a:p>
            <a:r>
              <a:rPr lang="es-ES" sz="3200" b="1" dirty="0">
                <a:solidFill>
                  <a:srgbClr val="002060"/>
                </a:solidFill>
              </a:rPr>
              <a:t>IMPUESTO SOBRE EL INCREMENTO DE VALOR DE LOS TERRENOS DE NATURALEZA URBANA II</a:t>
            </a:r>
          </a:p>
        </p:txBody>
      </p:sp>
      <p:sp>
        <p:nvSpPr>
          <p:cNvPr id="8" name="CuadroTexto 7">
            <a:extLst>
              <a:ext uri="{FF2B5EF4-FFF2-40B4-BE49-F238E27FC236}">
                <a16:creationId xmlns:a16="http://schemas.microsoft.com/office/drawing/2014/main" id="{EB379AAA-61DB-31C4-B638-24080A9A0F4E}"/>
              </a:ext>
            </a:extLst>
          </p:cNvPr>
          <p:cNvSpPr txBox="1"/>
          <p:nvPr/>
        </p:nvSpPr>
        <p:spPr>
          <a:xfrm>
            <a:off x="242950" y="129218"/>
            <a:ext cx="6848350" cy="369332"/>
          </a:xfrm>
          <a:prstGeom prst="rect">
            <a:avLst/>
          </a:prstGeom>
          <a:noFill/>
        </p:spPr>
        <p:txBody>
          <a:bodyPr wrap="none" rtlCol="0">
            <a:spAutoFit/>
          </a:bodyPr>
          <a:lstStyle/>
          <a:p>
            <a:r>
              <a:rPr lang="es-ES" sz="1800" b="1" dirty="0">
                <a:solidFill>
                  <a:srgbClr val="0070C0"/>
                </a:solidFill>
              </a:rPr>
              <a:t>FISCALIDAD EN EL ENTORNO DEL PATRIMONIO INMOBILIARIO</a:t>
            </a:r>
            <a:endParaRPr lang="es-ES" dirty="0"/>
          </a:p>
        </p:txBody>
      </p:sp>
      <p:graphicFrame>
        <p:nvGraphicFramePr>
          <p:cNvPr id="6" name="Tabla 5">
            <a:extLst>
              <a:ext uri="{FF2B5EF4-FFF2-40B4-BE49-F238E27FC236}">
                <a16:creationId xmlns:a16="http://schemas.microsoft.com/office/drawing/2014/main" id="{CCB8E76F-F9DD-344C-F971-EF5E3FC5F03D}"/>
              </a:ext>
            </a:extLst>
          </p:cNvPr>
          <p:cNvGraphicFramePr>
            <a:graphicFrameLocks noGrp="1"/>
          </p:cNvGraphicFramePr>
          <p:nvPr/>
        </p:nvGraphicFramePr>
        <p:xfrm>
          <a:off x="6967103" y="-19504161"/>
          <a:ext cx="3601275" cy="4348617"/>
        </p:xfrm>
        <a:graphic>
          <a:graphicData uri="http://schemas.openxmlformats.org/drawingml/2006/table">
            <a:tbl>
              <a:tblPr firstRow="1" firstCol="1" bandRow="1"/>
              <a:tblGrid>
                <a:gridCol w="905130">
                  <a:extLst>
                    <a:ext uri="{9D8B030D-6E8A-4147-A177-3AD203B41FA5}">
                      <a16:colId xmlns:a16="http://schemas.microsoft.com/office/drawing/2014/main" val="3696997914"/>
                    </a:ext>
                  </a:extLst>
                </a:gridCol>
                <a:gridCol w="597005">
                  <a:extLst>
                    <a:ext uri="{9D8B030D-6E8A-4147-A177-3AD203B41FA5}">
                      <a16:colId xmlns:a16="http://schemas.microsoft.com/office/drawing/2014/main" val="3760727031"/>
                    </a:ext>
                  </a:extLst>
                </a:gridCol>
                <a:gridCol w="597005">
                  <a:extLst>
                    <a:ext uri="{9D8B030D-6E8A-4147-A177-3AD203B41FA5}">
                      <a16:colId xmlns:a16="http://schemas.microsoft.com/office/drawing/2014/main" val="2164007448"/>
                    </a:ext>
                  </a:extLst>
                </a:gridCol>
                <a:gridCol w="597005">
                  <a:extLst>
                    <a:ext uri="{9D8B030D-6E8A-4147-A177-3AD203B41FA5}">
                      <a16:colId xmlns:a16="http://schemas.microsoft.com/office/drawing/2014/main" val="1995639815"/>
                    </a:ext>
                  </a:extLst>
                </a:gridCol>
                <a:gridCol w="905130">
                  <a:extLst>
                    <a:ext uri="{9D8B030D-6E8A-4147-A177-3AD203B41FA5}">
                      <a16:colId xmlns:a16="http://schemas.microsoft.com/office/drawing/2014/main" val="2617428375"/>
                    </a:ext>
                  </a:extLst>
                </a:gridCol>
              </a:tblGrid>
              <a:tr h="0">
                <a:tc gridSpan="2">
                  <a:txBody>
                    <a:bodyPr/>
                    <a:lstStyle/>
                    <a:p>
                      <a:pPr marL="945515" marR="1270" indent="-6350" algn="l">
                        <a:lnSpc>
                          <a:spcPct val="107000"/>
                        </a:lnSpc>
                        <a:spcAft>
                          <a:spcPts val="600"/>
                        </a:spcAft>
                      </a:pPr>
                      <a:r>
                        <a:rPr lang="es-ES" sz="1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Tipos reducidos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a:noFill/>
                    </a:lnL>
                    <a:lnR>
                      <a:noFill/>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808080"/>
                    </a:solidFill>
                  </a:tcPr>
                </a:tc>
                <a:tc hMerge="1">
                  <a:txBody>
                    <a:bodyPr/>
                    <a:lstStyle/>
                    <a:p>
                      <a:endParaRPr lang="es-ES"/>
                    </a:p>
                  </a:txBody>
                  <a:tcPr/>
                </a:tc>
                <a:tc gridSpan="2">
                  <a:txBody>
                    <a:bodyPr/>
                    <a:lstStyle/>
                    <a:p>
                      <a:pPr marL="945515" marR="34925" indent="-6350" algn="r">
                        <a:lnSpc>
                          <a:spcPct val="107000"/>
                        </a:lnSpc>
                        <a:spcAft>
                          <a:spcPts val="600"/>
                        </a:spcAft>
                      </a:pPr>
                      <a:r>
                        <a:rPr lang="es-ES" sz="1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a:noFill/>
                    </a:lnL>
                    <a:lnR>
                      <a:noFill/>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808080"/>
                    </a:solidFill>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a:noFill/>
                    </a:lnR>
                    <a:lnT>
                      <a:noFill/>
                    </a:lnT>
                    <a:lnB>
                      <a:noFill/>
                    </a:lnB>
                  </a:tcPr>
                </a:tc>
                <a:extLst>
                  <a:ext uri="{0D108BD9-81ED-4DB2-BD59-A6C34878D82A}">
                    <a16:rowId xmlns:a16="http://schemas.microsoft.com/office/drawing/2014/main" val="945369553"/>
                  </a:ext>
                </a:extLst>
              </a:tr>
              <a:tr h="87240">
                <a:tc gridSpan="2">
                  <a:txBody>
                    <a:bodyPr/>
                    <a:lstStyle/>
                    <a:p>
                      <a:pPr marL="945515" marR="2540" indent="-6350" algn="just">
                        <a:lnSpc>
                          <a:spcPct val="112000"/>
                        </a:lnSpc>
                        <a:spcAft>
                          <a:spcPts val="29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Viviendas, garajes (máximo 2 unidades), y anexos que se transmitan conjuntamente con la vivienda, entregadas por promotor (1ª. entrega).  </a:t>
                      </a:r>
                    </a:p>
                    <a:p>
                      <a:pPr marL="945515" marR="19685" indent="-6350" algn="l">
                        <a:lnSpc>
                          <a:spcPct val="112000"/>
                        </a:lnSpc>
                        <a:spcAft>
                          <a:spcPts val="30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Por anexos se entienden, entre otros, además de las plazas de garaje, los sótanos, las buhardillas o trasteros, escaleras, porterías, así como pistas de deporte, jardines, piscinas y espacios de uso común en la propia parcela y que se transmitan simultáneamente con ellos. </a:t>
                      </a:r>
                    </a:p>
                    <a:p>
                      <a:pPr marL="945515" marR="1270" indent="-6350" algn="l">
                        <a:lnSpc>
                          <a:spcPct val="112000"/>
                        </a:lnSpc>
                        <a:spcAft>
                          <a:spcPts val="29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No tendrán la consideración de anexos a viviendas los locales de negocio, aunque se transmitan conjuntamente con los edificios o parte de los mismos destinados a viviendas. </a:t>
                      </a:r>
                    </a:p>
                    <a:p>
                      <a:pPr marL="945515" marR="2540" indent="-6350" algn="l">
                        <a:lnSpc>
                          <a:spcPct val="112000"/>
                        </a:lnSpc>
                        <a:spcAft>
                          <a:spcPts val="29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 entrega de viviendas unifamiliares con sus terrenos accesorios realizadas por empresarios o profesionales en el ejercicio de su actividad, tributarán al 10% siempre y cuando estos no superen los 5.000 metros cuadrados; el exceso tributará al régimen general (21%). </a:t>
                      </a:r>
                    </a:p>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Se excluyen: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397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4102891781"/>
                  </a:ext>
                </a:extLst>
              </a:tr>
              <a:tr h="0">
                <a:tc gridSpan="2">
                  <a:txBody>
                    <a:bodyPr/>
                    <a:lstStyle/>
                    <a:p>
                      <a:pPr marL="945515" marR="1270" indent="-6350" algn="l">
                        <a:lnSpc>
                          <a:spcPct val="107000"/>
                        </a:lnSpc>
                        <a:spcAft>
                          <a:spcPts val="600"/>
                        </a:spcAft>
                        <a:tabLst>
                          <a:tab pos="830580" algn="ctr"/>
                        </a:tabLst>
                      </a:pPr>
                      <a:r>
                        <a:rPr lang="es-ES" sz="10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s-ES" sz="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Locales de negocio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397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21%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573092619"/>
                  </a:ext>
                </a:extLst>
              </a:tr>
              <a:tr h="0">
                <a:tc gridSpan="2">
                  <a:txBody>
                    <a:bodyPr/>
                    <a:lstStyle/>
                    <a:p>
                      <a:pPr marL="945515" marR="1270" indent="-6350" algn="l">
                        <a:lnSpc>
                          <a:spcPct val="107000"/>
                        </a:lnSpc>
                        <a:spcAft>
                          <a:spcPts val="600"/>
                        </a:spcAft>
                        <a:tabLst>
                          <a:tab pos="1474470" algn="ctr"/>
                        </a:tabLst>
                      </a:pPr>
                      <a:r>
                        <a:rPr lang="es-ES" sz="10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s-ES" sz="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Edificaciones destinadas a su demolición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397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21%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401091624"/>
                  </a:ext>
                </a:extLst>
              </a:tr>
              <a:tr h="54882">
                <a:tc gridSpan="2">
                  <a:txBody>
                    <a:bodyPr/>
                    <a:lstStyle/>
                    <a:p>
                      <a:pPr marL="945515" marR="1270" indent="-6350" algn="l">
                        <a:lnSpc>
                          <a:spcPct val="107000"/>
                        </a:lnSpc>
                        <a:spcAft>
                          <a:spcPts val="36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Entrega de casas prefabricadas. </a:t>
                      </a:r>
                    </a:p>
                    <a:p>
                      <a:pPr marL="945515" marR="1270" indent="-6350" algn="l">
                        <a:lnSpc>
                          <a:spcPct val="107000"/>
                        </a:lnSpc>
                        <a:spcAft>
                          <a:spcPts val="4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Tendrán la consideración de edificación las casas prefabricadas y otras </a:t>
                      </a:r>
                    </a:p>
                    <a:p>
                      <a:pPr marL="945515" marR="7620" indent="-6350" algn="l">
                        <a:lnSpc>
                          <a:spcPct val="112000"/>
                        </a:lnSpc>
                        <a:spcAft>
                          <a:spcPts val="18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construcciones modulares que se unan permanentemente al suelo y que, objetiva y legalmente consideradas, sean susceptibles de ser utilizadas como vivienda.  </a:t>
                      </a:r>
                    </a:p>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Precisión: En el supuesto de que la casa prefabricada pueda ser objeto de traslado a otro lugar, sin quebranto de la materia ni menoscabo del objeto, no se estaría ante una edificación y, por tanto, no sería aplicable el tipo reducido del 10 por ciento aplicable a las edificaciones aptas para su utilización como viviendas, sino el tipo impositivo general del 21 por ciento.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70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w="1270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3165188559"/>
                  </a:ext>
                </a:extLst>
              </a:tr>
              <a:tr h="1102635">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a:noFill/>
                    </a:lnB>
                  </a:tcPr>
                </a:tc>
                <a:tc gridSpan="2">
                  <a:txBody>
                    <a:bodyPr/>
                    <a:lstStyle/>
                    <a:p>
                      <a:pPr marL="945515" marR="1270" indent="-6350" algn="l">
                        <a:lnSpc>
                          <a:spcPct val="112000"/>
                        </a:lnSpc>
                        <a:spcAft>
                          <a:spcPts val="42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Las ejecuciones de obra de renovación y reparación realizadas en viviendas, cuando se cumplan los siguientes requisitos: </a:t>
                      </a:r>
                    </a:p>
                    <a:p>
                      <a:pPr marL="342900" marR="1270" lvl="0" indent="-342900" algn="l" fontAlgn="base">
                        <a:lnSpc>
                          <a:spcPct val="112000"/>
                        </a:lnSpc>
                        <a:spcAft>
                          <a:spcPts val="125"/>
                        </a:spcAft>
                        <a:buClr>
                          <a:srgbClr val="000000"/>
                        </a:buClr>
                        <a:buSzPts val="1000"/>
                        <a:buFont typeface="+mj-lt"/>
                        <a:buAutoNum type="alphaLcParenR"/>
                      </a:pPr>
                      <a:r>
                        <a:rPr lang="es-ES" sz="100" u="none" strike="noStrike">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Que el destinatario sea persona física y utilice la vivienda a que se refieren las obras para su uso particular, o sea una comunidad de propietarios. </a:t>
                      </a:r>
                    </a:p>
                    <a:p>
                      <a:pPr marL="342900" marR="1270" lvl="0" indent="-342900" algn="l" fontAlgn="base">
                        <a:lnSpc>
                          <a:spcPct val="112000"/>
                        </a:lnSpc>
                        <a:spcAft>
                          <a:spcPts val="125"/>
                        </a:spcAft>
                        <a:buClr>
                          <a:srgbClr val="000000"/>
                        </a:buClr>
                        <a:buSzPts val="1000"/>
                        <a:buFont typeface="+mj-lt"/>
                        <a:buAutoNum type="alphaLcParenR"/>
                      </a:pPr>
                      <a:r>
                        <a:rPr lang="es-ES" sz="100" u="none" strike="noStrike">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Que la construcción o rehabilitación haya concluido al menos dos años antes del inicio de las obras. </a:t>
                      </a:r>
                    </a:p>
                    <a:p>
                      <a:pPr marL="342900" marR="1270" lvl="0" indent="-342900" algn="l" fontAlgn="base">
                        <a:lnSpc>
                          <a:spcPct val="107000"/>
                        </a:lnSpc>
                        <a:spcAft>
                          <a:spcPts val="600"/>
                        </a:spcAft>
                        <a:buClr>
                          <a:srgbClr val="000000"/>
                        </a:buClr>
                        <a:buSzPts val="1000"/>
                        <a:buFont typeface="+mj-lt"/>
                        <a:buAutoNum type="alphaLcParenR"/>
                      </a:pPr>
                      <a:r>
                        <a:rPr lang="es-ES" sz="100" u="none" strike="noStrike">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Que la persona que realice las obras no aporte materiales o, su coste no exceda del 40 por ciento de la base imponible de la operación.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3369248045"/>
                  </a:ext>
                </a:extLst>
              </a:tr>
              <a:tr h="693927">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945515" marR="1270" indent="-6350" algn="l">
                        <a:lnSpc>
                          <a:spcPct val="112000"/>
                        </a:lnSpc>
                        <a:spcAft>
                          <a:spcPts val="18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Ejecuciones de obra sobre edificaciones destinadas principalmente a viviendas, incluidos locales, anejos, garajes e instalaciones complementarias. </a:t>
                      </a:r>
                    </a:p>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Precisión: Se considerarán destinadas principalmente a viviendas, las edificaciones en las que al menos el 50 por ciento de la superficie construida se destine a dicha utilización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945515" marR="1270" indent="-6350" algn="r">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395645864"/>
                  </a:ext>
                </a:extLst>
              </a:tr>
              <a:tr h="371225">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17970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1º. Las ejecuciones de obras consecuencia de contratos directamente formalizados entre el promotor y el contratista que tengan por objeto la construcción o rehabilitación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2080492731"/>
                  </a:ext>
                </a:extLst>
              </a:tr>
              <a:tr h="414094">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17970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2º. Las ventas con instalación de armarios de cocina y de baño y de armarios empotrados, consecuencia de contratos directamente formalizados con el promotor de la construcción o rehabilitación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1586080252"/>
                  </a:ext>
                </a:extLst>
              </a:tr>
              <a:tr h="588091">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179705" marR="26035"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3º. Las ejecuciones de obra consecuencia de contratos directamente formalizados entre las Comunidades de Propietarios y el contratista que tengan por objeto la construcción de garajes complementarios en terrenos o locales comunes, con un máximo de 2 plazas por propietario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690894868"/>
                  </a:ext>
                </a:extLst>
              </a:tr>
              <a:tr h="552787">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Las viviendas de protección oficial de régimen especial o de promoción pública, cuando las entregas se efectúen por sus promotores, incluidos los garajes (con un máximo de dos unidades), y anexos situados en el mismo edificio que se transmitan conjuntamente.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tc gridSpan="2">
                  <a:txBody>
                    <a:bodyPr/>
                    <a:lstStyle/>
                    <a:p>
                      <a:pPr marL="945515" marR="34925" indent="-6350" algn="r">
                        <a:lnSpc>
                          <a:spcPct val="107000"/>
                        </a:lnSpc>
                        <a:spcAft>
                          <a:spcPts val="600"/>
                        </a:spcAft>
                      </a:pPr>
                      <a:r>
                        <a:rPr lang="es-ES" sz="1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 </a:t>
                      </a:r>
                      <a:endParaRPr lang="es-ES" sz="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4000904190"/>
                  </a:ext>
                </a:extLst>
              </a:tr>
            </a:tbl>
          </a:graphicData>
        </a:graphic>
      </p:graphicFrame>
      <p:pic>
        <p:nvPicPr>
          <p:cNvPr id="7" name="Imagen 6" descr="Un dibujo animado&#10;&#10;Descripción generada automáticamente con confianza baja">
            <a:extLst>
              <a:ext uri="{FF2B5EF4-FFF2-40B4-BE49-F238E27FC236}">
                <a16:creationId xmlns:a16="http://schemas.microsoft.com/office/drawing/2014/main" id="{175FAC6B-A857-3FD5-ECCD-257B6AD88C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5557" y="5482323"/>
            <a:ext cx="3013881" cy="1320090"/>
          </a:xfrm>
          <a:prstGeom prst="rect">
            <a:avLst/>
          </a:prstGeom>
        </p:spPr>
      </p:pic>
      <p:pic>
        <p:nvPicPr>
          <p:cNvPr id="10" name="Imagen 9" descr="Interfaz de usuario gráfica&#10;&#10;Descripción generada automáticamente">
            <a:extLst>
              <a:ext uri="{FF2B5EF4-FFF2-40B4-BE49-F238E27FC236}">
                <a16:creationId xmlns:a16="http://schemas.microsoft.com/office/drawing/2014/main" id="{9F179F66-E7B8-8498-B28E-510FD82FB5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7749" y="5321443"/>
            <a:ext cx="2868694" cy="1480970"/>
          </a:xfrm>
          <a:prstGeom prst="rect">
            <a:avLst/>
          </a:prstGeom>
        </p:spPr>
      </p:pic>
      <p:sp>
        <p:nvSpPr>
          <p:cNvPr id="3" name="CuadroTexto 2">
            <a:extLst>
              <a:ext uri="{FF2B5EF4-FFF2-40B4-BE49-F238E27FC236}">
                <a16:creationId xmlns:a16="http://schemas.microsoft.com/office/drawing/2014/main" id="{E0D40DF5-983E-60E0-4DFD-F076FADBE864}"/>
              </a:ext>
            </a:extLst>
          </p:cNvPr>
          <p:cNvSpPr txBox="1"/>
          <p:nvPr/>
        </p:nvSpPr>
        <p:spPr>
          <a:xfrm>
            <a:off x="325557" y="1521841"/>
            <a:ext cx="11288688" cy="4585871"/>
          </a:xfrm>
          <a:prstGeom prst="rect">
            <a:avLst/>
          </a:prstGeom>
          <a:noFill/>
        </p:spPr>
        <p:txBody>
          <a:bodyPr wrap="square" rtlCol="0">
            <a:spAutoFit/>
          </a:bodyPr>
          <a:lstStyle/>
          <a:p>
            <a:r>
              <a:rPr lang="es-ES" dirty="0"/>
              <a:t>El </a:t>
            </a:r>
            <a:r>
              <a:rPr lang="es-ES" b="1" dirty="0"/>
              <a:t>sujeto pasivo </a:t>
            </a:r>
            <a:r>
              <a:rPr lang="es-ES" dirty="0"/>
              <a:t>del IIVTNU es la persona que obtiene para sí la ganancia que supone el incremento de valor:</a:t>
            </a:r>
          </a:p>
          <a:p>
            <a:pPr marL="285750" indent="-285750">
              <a:buFont typeface="Arial" panose="020B0604020202020204" pitchFamily="34" charset="0"/>
              <a:buChar char="•"/>
            </a:pPr>
            <a:r>
              <a:rPr lang="es-ES" sz="1600" dirty="0"/>
              <a:t>En las transmisiones o constitución de derechos reales a titulo lucrativo (donación ,herencia) el adquirente o receptor del derecho,</a:t>
            </a:r>
          </a:p>
          <a:p>
            <a:pPr marL="285750" indent="-285750">
              <a:buFont typeface="Arial" panose="020B0604020202020204" pitchFamily="34" charset="0"/>
              <a:buChar char="•"/>
            </a:pPr>
            <a:r>
              <a:rPr lang="es-ES" sz="1600" dirty="0"/>
              <a:t>En las transmisiones o constitución de derechos reales a título oneroso (compraventa) el vendedor o transmitente del derecho real.</a:t>
            </a:r>
          </a:p>
          <a:p>
            <a:r>
              <a:rPr lang="es-ES" dirty="0"/>
              <a:t>La </a:t>
            </a:r>
            <a:r>
              <a:rPr lang="es-ES" b="1" dirty="0"/>
              <a:t>base imponible </a:t>
            </a:r>
            <a:r>
              <a:rPr lang="es-ES" dirty="0"/>
              <a:t>está constituida por el valor real de los terrenos en el momento del devengo y puesto de manifiesto por el paso de los años, con un tope de 20 años.</a:t>
            </a:r>
          </a:p>
          <a:p>
            <a:r>
              <a:rPr lang="es-ES" dirty="0"/>
              <a:t>La</a:t>
            </a:r>
            <a:r>
              <a:rPr lang="es-ES" b="1" dirty="0"/>
              <a:t> cuota tributaria</a:t>
            </a:r>
            <a:r>
              <a:rPr lang="es-ES" dirty="0"/>
              <a:t> será el resultado de aplicar a la base imponible el tipo que cada ayuntamiento establezca, y que en ningún caso podrá superar el 30%.</a:t>
            </a:r>
          </a:p>
          <a:p>
            <a:r>
              <a:rPr lang="es-ES" b="1" dirty="0"/>
              <a:t>Inexistencia de plusvalía.</a:t>
            </a:r>
          </a:p>
          <a:p>
            <a:r>
              <a:rPr lang="es-ES" dirty="0"/>
              <a:t>El Tribunal Supremo sentenció que :</a:t>
            </a:r>
            <a:r>
              <a:rPr lang="es-ES" sz="1200" dirty="0"/>
              <a:t> </a:t>
            </a:r>
            <a:r>
              <a:rPr lang="es-ES" sz="1400" dirty="0"/>
              <a:t>“Para acreditar que no ha existido la plusvalía gravada por el IIVTNU podrá el sujeto pasivo: </a:t>
            </a:r>
          </a:p>
          <a:p>
            <a:pPr marL="342900" indent="-342900">
              <a:buAutoNum type="alphaLcParenR"/>
            </a:pPr>
            <a:r>
              <a:rPr lang="es-ES" sz="1400" dirty="0"/>
              <a:t>ofrecer cualquier principio de prueba, que al menos indiciariamente permita apreciarla, como es la diferencia entre el valor de adquisición y el de transmisión que se refleja en las correspondientes escrituras.</a:t>
            </a:r>
          </a:p>
          <a:p>
            <a:pPr marL="342900" indent="-342900">
              <a:buAutoNum type="alphaLcParenR"/>
            </a:pPr>
            <a:r>
              <a:rPr lang="es-ES" sz="1400" dirty="0"/>
              <a:t> optar por una prueba pericial que confirme tales indicios; o, </a:t>
            </a:r>
          </a:p>
          <a:p>
            <a:r>
              <a:rPr lang="es-ES" sz="1400" dirty="0"/>
              <a:t>c) emplear cualquier otro medio probatorio que ponga de manifiesto el decremento de valor del terreno transmitido y la consiguiente improcedencia de girar liquidación por el IIVTNU”</a:t>
            </a:r>
            <a:endParaRPr lang="es-ES" dirty="0"/>
          </a:p>
        </p:txBody>
      </p:sp>
    </p:spTree>
    <p:extLst>
      <p:ext uri="{BB962C8B-B14F-4D97-AF65-F5344CB8AC3E}">
        <p14:creationId xmlns:p14="http://schemas.microsoft.com/office/powerpoint/2010/main" val="36553430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8C6521F1-7FBE-BB51-D164-0745B7A7BDF6}"/>
              </a:ext>
            </a:extLst>
          </p:cNvPr>
          <p:cNvSpPr txBox="1"/>
          <p:nvPr/>
        </p:nvSpPr>
        <p:spPr>
          <a:xfrm>
            <a:off x="1653735" y="502568"/>
            <a:ext cx="10212708" cy="1077218"/>
          </a:xfrm>
          <a:prstGeom prst="rect">
            <a:avLst/>
          </a:prstGeom>
          <a:noFill/>
        </p:spPr>
        <p:txBody>
          <a:bodyPr wrap="square" rtlCol="0">
            <a:spAutoFit/>
          </a:bodyPr>
          <a:lstStyle/>
          <a:p>
            <a:r>
              <a:rPr lang="es-ES" sz="3200" b="1" dirty="0">
                <a:solidFill>
                  <a:srgbClr val="002060"/>
                </a:solidFill>
              </a:rPr>
              <a:t>IMPUESTO SOBRE EL INCREMENTO DE VALOR DE LOS TERRENOS DE NATURALEZA URBANA III</a:t>
            </a:r>
          </a:p>
        </p:txBody>
      </p:sp>
      <p:sp>
        <p:nvSpPr>
          <p:cNvPr id="8" name="CuadroTexto 7">
            <a:extLst>
              <a:ext uri="{FF2B5EF4-FFF2-40B4-BE49-F238E27FC236}">
                <a16:creationId xmlns:a16="http://schemas.microsoft.com/office/drawing/2014/main" id="{EB379AAA-61DB-31C4-B638-24080A9A0F4E}"/>
              </a:ext>
            </a:extLst>
          </p:cNvPr>
          <p:cNvSpPr txBox="1"/>
          <p:nvPr/>
        </p:nvSpPr>
        <p:spPr>
          <a:xfrm>
            <a:off x="242950" y="129218"/>
            <a:ext cx="6848350" cy="369332"/>
          </a:xfrm>
          <a:prstGeom prst="rect">
            <a:avLst/>
          </a:prstGeom>
          <a:noFill/>
        </p:spPr>
        <p:txBody>
          <a:bodyPr wrap="none" rtlCol="0">
            <a:spAutoFit/>
          </a:bodyPr>
          <a:lstStyle/>
          <a:p>
            <a:r>
              <a:rPr lang="es-ES" sz="1800" b="1" dirty="0">
                <a:solidFill>
                  <a:srgbClr val="0070C0"/>
                </a:solidFill>
              </a:rPr>
              <a:t>FISCALIDAD EN EL ENTORNO DEL PATRIMONIO INMOBILIARIO</a:t>
            </a:r>
            <a:endParaRPr lang="es-ES" dirty="0"/>
          </a:p>
        </p:txBody>
      </p:sp>
      <p:graphicFrame>
        <p:nvGraphicFramePr>
          <p:cNvPr id="6" name="Tabla 5">
            <a:extLst>
              <a:ext uri="{FF2B5EF4-FFF2-40B4-BE49-F238E27FC236}">
                <a16:creationId xmlns:a16="http://schemas.microsoft.com/office/drawing/2014/main" id="{CCB8E76F-F9DD-344C-F971-EF5E3FC5F03D}"/>
              </a:ext>
            </a:extLst>
          </p:cNvPr>
          <p:cNvGraphicFramePr>
            <a:graphicFrameLocks noGrp="1"/>
          </p:cNvGraphicFramePr>
          <p:nvPr/>
        </p:nvGraphicFramePr>
        <p:xfrm>
          <a:off x="6967103" y="-19504161"/>
          <a:ext cx="3601275" cy="4348617"/>
        </p:xfrm>
        <a:graphic>
          <a:graphicData uri="http://schemas.openxmlformats.org/drawingml/2006/table">
            <a:tbl>
              <a:tblPr firstRow="1" firstCol="1" bandRow="1"/>
              <a:tblGrid>
                <a:gridCol w="905130">
                  <a:extLst>
                    <a:ext uri="{9D8B030D-6E8A-4147-A177-3AD203B41FA5}">
                      <a16:colId xmlns:a16="http://schemas.microsoft.com/office/drawing/2014/main" val="3696997914"/>
                    </a:ext>
                  </a:extLst>
                </a:gridCol>
                <a:gridCol w="597005">
                  <a:extLst>
                    <a:ext uri="{9D8B030D-6E8A-4147-A177-3AD203B41FA5}">
                      <a16:colId xmlns:a16="http://schemas.microsoft.com/office/drawing/2014/main" val="3760727031"/>
                    </a:ext>
                  </a:extLst>
                </a:gridCol>
                <a:gridCol w="597005">
                  <a:extLst>
                    <a:ext uri="{9D8B030D-6E8A-4147-A177-3AD203B41FA5}">
                      <a16:colId xmlns:a16="http://schemas.microsoft.com/office/drawing/2014/main" val="2164007448"/>
                    </a:ext>
                  </a:extLst>
                </a:gridCol>
                <a:gridCol w="597005">
                  <a:extLst>
                    <a:ext uri="{9D8B030D-6E8A-4147-A177-3AD203B41FA5}">
                      <a16:colId xmlns:a16="http://schemas.microsoft.com/office/drawing/2014/main" val="1995639815"/>
                    </a:ext>
                  </a:extLst>
                </a:gridCol>
                <a:gridCol w="905130">
                  <a:extLst>
                    <a:ext uri="{9D8B030D-6E8A-4147-A177-3AD203B41FA5}">
                      <a16:colId xmlns:a16="http://schemas.microsoft.com/office/drawing/2014/main" val="2617428375"/>
                    </a:ext>
                  </a:extLst>
                </a:gridCol>
              </a:tblGrid>
              <a:tr h="0">
                <a:tc gridSpan="2">
                  <a:txBody>
                    <a:bodyPr/>
                    <a:lstStyle/>
                    <a:p>
                      <a:pPr marL="945515" marR="1270" indent="-6350" algn="l">
                        <a:lnSpc>
                          <a:spcPct val="107000"/>
                        </a:lnSpc>
                        <a:spcAft>
                          <a:spcPts val="600"/>
                        </a:spcAft>
                      </a:pPr>
                      <a:r>
                        <a:rPr lang="es-ES" sz="1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Tipos reducidos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a:noFill/>
                    </a:lnL>
                    <a:lnR>
                      <a:noFill/>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808080"/>
                    </a:solidFill>
                  </a:tcPr>
                </a:tc>
                <a:tc hMerge="1">
                  <a:txBody>
                    <a:bodyPr/>
                    <a:lstStyle/>
                    <a:p>
                      <a:endParaRPr lang="es-ES"/>
                    </a:p>
                  </a:txBody>
                  <a:tcPr/>
                </a:tc>
                <a:tc gridSpan="2">
                  <a:txBody>
                    <a:bodyPr/>
                    <a:lstStyle/>
                    <a:p>
                      <a:pPr marL="945515" marR="34925" indent="-6350" algn="r">
                        <a:lnSpc>
                          <a:spcPct val="107000"/>
                        </a:lnSpc>
                        <a:spcAft>
                          <a:spcPts val="600"/>
                        </a:spcAft>
                      </a:pPr>
                      <a:r>
                        <a:rPr lang="es-ES" sz="1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a:noFill/>
                    </a:lnL>
                    <a:lnR>
                      <a:noFill/>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808080"/>
                    </a:solidFill>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a:noFill/>
                    </a:lnR>
                    <a:lnT>
                      <a:noFill/>
                    </a:lnT>
                    <a:lnB>
                      <a:noFill/>
                    </a:lnB>
                  </a:tcPr>
                </a:tc>
                <a:extLst>
                  <a:ext uri="{0D108BD9-81ED-4DB2-BD59-A6C34878D82A}">
                    <a16:rowId xmlns:a16="http://schemas.microsoft.com/office/drawing/2014/main" val="945369553"/>
                  </a:ext>
                </a:extLst>
              </a:tr>
              <a:tr h="87240">
                <a:tc gridSpan="2">
                  <a:txBody>
                    <a:bodyPr/>
                    <a:lstStyle/>
                    <a:p>
                      <a:pPr marL="945515" marR="2540" indent="-6350" algn="just">
                        <a:lnSpc>
                          <a:spcPct val="112000"/>
                        </a:lnSpc>
                        <a:spcAft>
                          <a:spcPts val="29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Viviendas, garajes (máximo 2 unidades), y anexos que se transmitan conjuntamente con la vivienda, entregadas por promotor (1ª. entrega).  </a:t>
                      </a:r>
                    </a:p>
                    <a:p>
                      <a:pPr marL="945515" marR="19685" indent="-6350" algn="l">
                        <a:lnSpc>
                          <a:spcPct val="112000"/>
                        </a:lnSpc>
                        <a:spcAft>
                          <a:spcPts val="30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Por anexos se entienden, entre otros, además de las plazas de garaje, los sótanos, las buhardillas o trasteros, escaleras, porterías, así como pistas de deporte, jardines, piscinas y espacios de uso común en la propia parcela y que se transmitan simultáneamente con ellos. </a:t>
                      </a:r>
                    </a:p>
                    <a:p>
                      <a:pPr marL="945515" marR="1270" indent="-6350" algn="l">
                        <a:lnSpc>
                          <a:spcPct val="112000"/>
                        </a:lnSpc>
                        <a:spcAft>
                          <a:spcPts val="29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No tendrán la consideración de anexos a viviendas los locales de negocio, aunque se transmitan conjuntamente con los edificios o parte de los mismos destinados a viviendas. </a:t>
                      </a:r>
                    </a:p>
                    <a:p>
                      <a:pPr marL="945515" marR="2540" indent="-6350" algn="l">
                        <a:lnSpc>
                          <a:spcPct val="112000"/>
                        </a:lnSpc>
                        <a:spcAft>
                          <a:spcPts val="29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 entrega de viviendas unifamiliares con sus terrenos accesorios realizadas por empresarios o profesionales en el ejercicio de su actividad, tributarán al 10% siempre y cuando estos no superen los 5.000 metros cuadrados; el exceso tributará al régimen general (21%). </a:t>
                      </a:r>
                    </a:p>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Se excluyen: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397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4102891781"/>
                  </a:ext>
                </a:extLst>
              </a:tr>
              <a:tr h="0">
                <a:tc gridSpan="2">
                  <a:txBody>
                    <a:bodyPr/>
                    <a:lstStyle/>
                    <a:p>
                      <a:pPr marL="945515" marR="1270" indent="-6350" algn="l">
                        <a:lnSpc>
                          <a:spcPct val="107000"/>
                        </a:lnSpc>
                        <a:spcAft>
                          <a:spcPts val="600"/>
                        </a:spcAft>
                        <a:tabLst>
                          <a:tab pos="830580" algn="ctr"/>
                        </a:tabLst>
                      </a:pPr>
                      <a:r>
                        <a:rPr lang="es-ES" sz="10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s-ES" sz="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Locales de negocio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397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21%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573092619"/>
                  </a:ext>
                </a:extLst>
              </a:tr>
              <a:tr h="0">
                <a:tc gridSpan="2">
                  <a:txBody>
                    <a:bodyPr/>
                    <a:lstStyle/>
                    <a:p>
                      <a:pPr marL="945515" marR="1270" indent="-6350" algn="l">
                        <a:lnSpc>
                          <a:spcPct val="107000"/>
                        </a:lnSpc>
                        <a:spcAft>
                          <a:spcPts val="600"/>
                        </a:spcAft>
                        <a:tabLst>
                          <a:tab pos="1474470" algn="ctr"/>
                        </a:tabLst>
                      </a:pPr>
                      <a:r>
                        <a:rPr lang="es-ES" sz="10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s-ES" sz="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Edificaciones destinadas a su demolición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397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21%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401091624"/>
                  </a:ext>
                </a:extLst>
              </a:tr>
              <a:tr h="54882">
                <a:tc gridSpan="2">
                  <a:txBody>
                    <a:bodyPr/>
                    <a:lstStyle/>
                    <a:p>
                      <a:pPr marL="945515" marR="1270" indent="-6350" algn="l">
                        <a:lnSpc>
                          <a:spcPct val="107000"/>
                        </a:lnSpc>
                        <a:spcAft>
                          <a:spcPts val="36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Entrega de casas prefabricadas. </a:t>
                      </a:r>
                    </a:p>
                    <a:p>
                      <a:pPr marL="945515" marR="1270" indent="-6350" algn="l">
                        <a:lnSpc>
                          <a:spcPct val="107000"/>
                        </a:lnSpc>
                        <a:spcAft>
                          <a:spcPts val="4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Tendrán la consideración de edificación las casas prefabricadas y otras </a:t>
                      </a:r>
                    </a:p>
                    <a:p>
                      <a:pPr marL="945515" marR="7620" indent="-6350" algn="l">
                        <a:lnSpc>
                          <a:spcPct val="112000"/>
                        </a:lnSpc>
                        <a:spcAft>
                          <a:spcPts val="18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construcciones modulares que se unan permanentemente al suelo y que, objetiva y legalmente consideradas, sean susceptibles de ser utilizadas como vivienda.  </a:t>
                      </a:r>
                    </a:p>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Precisión: En el supuesto de que la casa prefabricada pueda ser objeto de traslado a otro lugar, sin quebranto de la materia ni menoscabo del objeto, no se estaría ante una edificación y, por tanto, no sería aplicable el tipo reducido del 10 por ciento aplicable a las edificaciones aptas para su utilización como viviendas, sino el tipo impositivo general del 21 por ciento.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70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w="1270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3165188559"/>
                  </a:ext>
                </a:extLst>
              </a:tr>
              <a:tr h="1102635">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a:noFill/>
                    </a:lnB>
                  </a:tcPr>
                </a:tc>
                <a:tc gridSpan="2">
                  <a:txBody>
                    <a:bodyPr/>
                    <a:lstStyle/>
                    <a:p>
                      <a:pPr marL="945515" marR="1270" indent="-6350" algn="l">
                        <a:lnSpc>
                          <a:spcPct val="112000"/>
                        </a:lnSpc>
                        <a:spcAft>
                          <a:spcPts val="42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Las ejecuciones de obra de renovación y reparación realizadas en viviendas, cuando se cumplan los siguientes requisitos: </a:t>
                      </a:r>
                    </a:p>
                    <a:p>
                      <a:pPr marL="342900" marR="1270" lvl="0" indent="-342900" algn="l" fontAlgn="base">
                        <a:lnSpc>
                          <a:spcPct val="112000"/>
                        </a:lnSpc>
                        <a:spcAft>
                          <a:spcPts val="125"/>
                        </a:spcAft>
                        <a:buClr>
                          <a:srgbClr val="000000"/>
                        </a:buClr>
                        <a:buSzPts val="1000"/>
                        <a:buFont typeface="+mj-lt"/>
                        <a:buAutoNum type="alphaLcParenR"/>
                      </a:pPr>
                      <a:r>
                        <a:rPr lang="es-ES" sz="100" u="none" strike="noStrike">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Que el destinatario sea persona física y utilice la vivienda a que se refieren las obras para su uso particular, o sea una comunidad de propietarios. </a:t>
                      </a:r>
                    </a:p>
                    <a:p>
                      <a:pPr marL="342900" marR="1270" lvl="0" indent="-342900" algn="l" fontAlgn="base">
                        <a:lnSpc>
                          <a:spcPct val="112000"/>
                        </a:lnSpc>
                        <a:spcAft>
                          <a:spcPts val="125"/>
                        </a:spcAft>
                        <a:buClr>
                          <a:srgbClr val="000000"/>
                        </a:buClr>
                        <a:buSzPts val="1000"/>
                        <a:buFont typeface="+mj-lt"/>
                        <a:buAutoNum type="alphaLcParenR"/>
                      </a:pPr>
                      <a:r>
                        <a:rPr lang="es-ES" sz="100" u="none" strike="noStrike">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Que la construcción o rehabilitación haya concluido al menos dos años antes del inicio de las obras. </a:t>
                      </a:r>
                    </a:p>
                    <a:p>
                      <a:pPr marL="342900" marR="1270" lvl="0" indent="-342900" algn="l" fontAlgn="base">
                        <a:lnSpc>
                          <a:spcPct val="107000"/>
                        </a:lnSpc>
                        <a:spcAft>
                          <a:spcPts val="600"/>
                        </a:spcAft>
                        <a:buClr>
                          <a:srgbClr val="000000"/>
                        </a:buClr>
                        <a:buSzPts val="1000"/>
                        <a:buFont typeface="+mj-lt"/>
                        <a:buAutoNum type="alphaLcParenR"/>
                      </a:pPr>
                      <a:r>
                        <a:rPr lang="es-ES" sz="100" u="none" strike="noStrike">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Que la persona que realice las obras no aporte materiales o, su coste no exceda del 40 por ciento de la base imponible de la operación.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3369248045"/>
                  </a:ext>
                </a:extLst>
              </a:tr>
              <a:tr h="693927">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945515" marR="1270" indent="-6350" algn="l">
                        <a:lnSpc>
                          <a:spcPct val="112000"/>
                        </a:lnSpc>
                        <a:spcAft>
                          <a:spcPts val="18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Ejecuciones de obra sobre edificaciones destinadas principalmente a viviendas, incluidos locales, anejos, garajes e instalaciones complementarias. </a:t>
                      </a:r>
                    </a:p>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Precisión: Se considerarán destinadas principalmente a viviendas, las edificaciones en las que al menos el 50 por ciento de la superficie construida se destine a dicha utilización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945515" marR="1270" indent="-6350" algn="r">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395645864"/>
                  </a:ext>
                </a:extLst>
              </a:tr>
              <a:tr h="371225">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17970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1º. Las ejecuciones de obras consecuencia de contratos directamente formalizados entre el promotor y el contratista que tengan por objeto la construcción o rehabilitación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2080492731"/>
                  </a:ext>
                </a:extLst>
              </a:tr>
              <a:tr h="414094">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17970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2º. Las ventas con instalación de armarios de cocina y de baño y de armarios empotrados, consecuencia de contratos directamente formalizados con el promotor de la construcción o rehabilitación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1586080252"/>
                  </a:ext>
                </a:extLst>
              </a:tr>
              <a:tr h="588091">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179705" marR="26035"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3º. Las ejecuciones de obra consecuencia de contratos directamente formalizados entre las Comunidades de Propietarios y el contratista que tengan por objeto la construcción de garajes complementarios en terrenos o locales comunes, con un máximo de 2 plazas por propietario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690894868"/>
                  </a:ext>
                </a:extLst>
              </a:tr>
              <a:tr h="552787">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Las viviendas de protección oficial de régimen especial o de promoción pública, cuando las entregas se efectúen por sus promotores, incluidos los garajes (con un máximo de dos unidades), y anexos situados en el mismo edificio que se transmitan conjuntamente.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tc gridSpan="2">
                  <a:txBody>
                    <a:bodyPr/>
                    <a:lstStyle/>
                    <a:p>
                      <a:pPr marL="945515" marR="34925" indent="-6350" algn="r">
                        <a:lnSpc>
                          <a:spcPct val="107000"/>
                        </a:lnSpc>
                        <a:spcAft>
                          <a:spcPts val="600"/>
                        </a:spcAft>
                      </a:pPr>
                      <a:r>
                        <a:rPr lang="es-ES" sz="1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 </a:t>
                      </a:r>
                      <a:endParaRPr lang="es-ES" sz="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4000904190"/>
                  </a:ext>
                </a:extLst>
              </a:tr>
            </a:tbl>
          </a:graphicData>
        </a:graphic>
      </p:graphicFrame>
      <p:pic>
        <p:nvPicPr>
          <p:cNvPr id="7" name="Imagen 6" descr="Un dibujo animado&#10;&#10;Descripción generada automáticamente con confianza baja">
            <a:extLst>
              <a:ext uri="{FF2B5EF4-FFF2-40B4-BE49-F238E27FC236}">
                <a16:creationId xmlns:a16="http://schemas.microsoft.com/office/drawing/2014/main" id="{175FAC6B-A857-3FD5-ECCD-257B6AD88C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5557" y="5482323"/>
            <a:ext cx="3013881" cy="1320090"/>
          </a:xfrm>
          <a:prstGeom prst="rect">
            <a:avLst/>
          </a:prstGeom>
        </p:spPr>
      </p:pic>
      <p:pic>
        <p:nvPicPr>
          <p:cNvPr id="10" name="Imagen 9" descr="Interfaz de usuario gráfica&#10;&#10;Descripción generada automáticamente">
            <a:extLst>
              <a:ext uri="{FF2B5EF4-FFF2-40B4-BE49-F238E27FC236}">
                <a16:creationId xmlns:a16="http://schemas.microsoft.com/office/drawing/2014/main" id="{9F179F66-E7B8-8498-B28E-510FD82FB5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7749" y="5321443"/>
            <a:ext cx="2868694" cy="1480970"/>
          </a:xfrm>
          <a:prstGeom prst="rect">
            <a:avLst/>
          </a:prstGeom>
        </p:spPr>
      </p:pic>
      <p:sp>
        <p:nvSpPr>
          <p:cNvPr id="3" name="CuadroTexto 2">
            <a:extLst>
              <a:ext uri="{FF2B5EF4-FFF2-40B4-BE49-F238E27FC236}">
                <a16:creationId xmlns:a16="http://schemas.microsoft.com/office/drawing/2014/main" id="{E0D40DF5-983E-60E0-4DFD-F076FADBE864}"/>
              </a:ext>
            </a:extLst>
          </p:cNvPr>
          <p:cNvSpPr txBox="1"/>
          <p:nvPr/>
        </p:nvSpPr>
        <p:spPr>
          <a:xfrm>
            <a:off x="1501254" y="1521841"/>
            <a:ext cx="9067124" cy="3539430"/>
          </a:xfrm>
          <a:prstGeom prst="rect">
            <a:avLst/>
          </a:prstGeom>
          <a:noFill/>
        </p:spPr>
        <p:txBody>
          <a:bodyPr wrap="square" rtlCol="0">
            <a:spAutoFit/>
          </a:bodyPr>
          <a:lstStyle/>
          <a:p>
            <a:r>
              <a:rPr lang="es-ES" sz="1600" dirty="0"/>
              <a:t> La sentencia del </a:t>
            </a:r>
            <a:r>
              <a:rPr lang="es-ES" sz="1600" b="1" dirty="0"/>
              <a:t>Tribunal Constitucional </a:t>
            </a:r>
            <a:r>
              <a:rPr lang="es-ES" sz="1600" dirty="0"/>
              <a:t>182/2021, cuestión de inconstitucionalidad 4433/2020, de 26 de octubre de 2021, determinó que el método de cálculo objetivo del impuesto comprendido en el artículo 107 del TRLHL era inconstitucional, con independencia de que existiera o no incremento del valor del terreno o este fuera mayor o menor a la cuota resultante del tributo, por lo que, era plenamente nulo.</a:t>
            </a:r>
          </a:p>
          <a:p>
            <a:r>
              <a:rPr lang="es-ES" sz="1600" dirty="0"/>
              <a:t>La </a:t>
            </a:r>
            <a:r>
              <a:rPr lang="es-ES" sz="1600" b="1" dirty="0"/>
              <a:t>nueva norma </a:t>
            </a:r>
            <a:r>
              <a:rPr lang="es-ES" sz="1600" dirty="0"/>
              <a:t>elaborada con el objeto de soslayar dicha sentencia (Real Decreto-ley 26/2021) establece con carácter general que la base imponible de la plusvalía municipal será el resultado de multiplicar el valor catastral del suelo en el momento del devengo del tributo </a:t>
            </a:r>
            <a:r>
              <a:rPr lang="es-ES" sz="1600" b="1" dirty="0"/>
              <a:t>por los coeficientes </a:t>
            </a:r>
            <a:r>
              <a:rPr lang="es-ES" sz="1600" dirty="0"/>
              <a:t>que aprueben los ayuntamientos en función del período de generación del incremento de valor, pero ofrece un método alternativo que permitirá a los sujetos pasivos tributar </a:t>
            </a:r>
            <a:r>
              <a:rPr lang="es-ES" sz="1600" b="1" dirty="0"/>
              <a:t>en función del incremento de valor real </a:t>
            </a:r>
            <a:r>
              <a:rPr lang="es-ES" sz="1600" dirty="0"/>
              <a:t>obtenido en la transacción (en el cálculo de esta plusvalía no se tienen en cuenta los gastos ni los impuestos), así como la </a:t>
            </a:r>
            <a:r>
              <a:rPr lang="es-ES" sz="1600" b="1" dirty="0"/>
              <a:t>no sujeción en caso de que no se haya producido incremento de valor. </a:t>
            </a:r>
          </a:p>
        </p:txBody>
      </p:sp>
    </p:spTree>
    <p:extLst>
      <p:ext uri="{BB962C8B-B14F-4D97-AF65-F5344CB8AC3E}">
        <p14:creationId xmlns:p14="http://schemas.microsoft.com/office/powerpoint/2010/main" val="7413936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8C6521F1-7FBE-BB51-D164-0745B7A7BDF6}"/>
              </a:ext>
            </a:extLst>
          </p:cNvPr>
          <p:cNvSpPr txBox="1"/>
          <p:nvPr/>
        </p:nvSpPr>
        <p:spPr>
          <a:xfrm>
            <a:off x="1653735" y="502568"/>
            <a:ext cx="10212708" cy="954107"/>
          </a:xfrm>
          <a:prstGeom prst="rect">
            <a:avLst/>
          </a:prstGeom>
          <a:noFill/>
        </p:spPr>
        <p:txBody>
          <a:bodyPr wrap="square" rtlCol="0">
            <a:spAutoFit/>
          </a:bodyPr>
          <a:lstStyle/>
          <a:p>
            <a:r>
              <a:rPr lang="es-ES" sz="3200" b="1" dirty="0">
                <a:solidFill>
                  <a:srgbClr val="002060"/>
                </a:solidFill>
              </a:rPr>
              <a:t>IMPUESTO SOBRE SUCESIONES Y DONACIONES</a:t>
            </a:r>
          </a:p>
          <a:p>
            <a:r>
              <a:rPr lang="es-ES" sz="2400" b="1" dirty="0">
                <a:solidFill>
                  <a:srgbClr val="0070C0"/>
                </a:solidFill>
              </a:rPr>
              <a:t>FISCALIDAD DE LA DONACIÓN</a:t>
            </a:r>
          </a:p>
        </p:txBody>
      </p:sp>
      <p:sp>
        <p:nvSpPr>
          <p:cNvPr id="8" name="CuadroTexto 7">
            <a:extLst>
              <a:ext uri="{FF2B5EF4-FFF2-40B4-BE49-F238E27FC236}">
                <a16:creationId xmlns:a16="http://schemas.microsoft.com/office/drawing/2014/main" id="{EB379AAA-61DB-31C4-B638-24080A9A0F4E}"/>
              </a:ext>
            </a:extLst>
          </p:cNvPr>
          <p:cNvSpPr txBox="1"/>
          <p:nvPr/>
        </p:nvSpPr>
        <p:spPr>
          <a:xfrm>
            <a:off x="242950" y="129218"/>
            <a:ext cx="6848350" cy="369332"/>
          </a:xfrm>
          <a:prstGeom prst="rect">
            <a:avLst/>
          </a:prstGeom>
          <a:noFill/>
        </p:spPr>
        <p:txBody>
          <a:bodyPr wrap="none" rtlCol="0">
            <a:spAutoFit/>
          </a:bodyPr>
          <a:lstStyle/>
          <a:p>
            <a:r>
              <a:rPr lang="es-ES" sz="1800" b="1" dirty="0">
                <a:solidFill>
                  <a:srgbClr val="0070C0"/>
                </a:solidFill>
              </a:rPr>
              <a:t>FISCALIDAD EN EL ENTORNO DEL PATRIMONIO INMOBILIARIO</a:t>
            </a:r>
            <a:endParaRPr lang="es-ES" dirty="0"/>
          </a:p>
        </p:txBody>
      </p:sp>
      <p:graphicFrame>
        <p:nvGraphicFramePr>
          <p:cNvPr id="6" name="Tabla 5">
            <a:extLst>
              <a:ext uri="{FF2B5EF4-FFF2-40B4-BE49-F238E27FC236}">
                <a16:creationId xmlns:a16="http://schemas.microsoft.com/office/drawing/2014/main" id="{CCB8E76F-F9DD-344C-F971-EF5E3FC5F03D}"/>
              </a:ext>
            </a:extLst>
          </p:cNvPr>
          <p:cNvGraphicFramePr>
            <a:graphicFrameLocks noGrp="1"/>
          </p:cNvGraphicFramePr>
          <p:nvPr/>
        </p:nvGraphicFramePr>
        <p:xfrm>
          <a:off x="6967103" y="-19504161"/>
          <a:ext cx="3601275" cy="4348617"/>
        </p:xfrm>
        <a:graphic>
          <a:graphicData uri="http://schemas.openxmlformats.org/drawingml/2006/table">
            <a:tbl>
              <a:tblPr firstRow="1" firstCol="1" bandRow="1"/>
              <a:tblGrid>
                <a:gridCol w="905130">
                  <a:extLst>
                    <a:ext uri="{9D8B030D-6E8A-4147-A177-3AD203B41FA5}">
                      <a16:colId xmlns:a16="http://schemas.microsoft.com/office/drawing/2014/main" val="3696997914"/>
                    </a:ext>
                  </a:extLst>
                </a:gridCol>
                <a:gridCol w="597005">
                  <a:extLst>
                    <a:ext uri="{9D8B030D-6E8A-4147-A177-3AD203B41FA5}">
                      <a16:colId xmlns:a16="http://schemas.microsoft.com/office/drawing/2014/main" val="3760727031"/>
                    </a:ext>
                  </a:extLst>
                </a:gridCol>
                <a:gridCol w="597005">
                  <a:extLst>
                    <a:ext uri="{9D8B030D-6E8A-4147-A177-3AD203B41FA5}">
                      <a16:colId xmlns:a16="http://schemas.microsoft.com/office/drawing/2014/main" val="2164007448"/>
                    </a:ext>
                  </a:extLst>
                </a:gridCol>
                <a:gridCol w="597005">
                  <a:extLst>
                    <a:ext uri="{9D8B030D-6E8A-4147-A177-3AD203B41FA5}">
                      <a16:colId xmlns:a16="http://schemas.microsoft.com/office/drawing/2014/main" val="1995639815"/>
                    </a:ext>
                  </a:extLst>
                </a:gridCol>
                <a:gridCol w="905130">
                  <a:extLst>
                    <a:ext uri="{9D8B030D-6E8A-4147-A177-3AD203B41FA5}">
                      <a16:colId xmlns:a16="http://schemas.microsoft.com/office/drawing/2014/main" val="2617428375"/>
                    </a:ext>
                  </a:extLst>
                </a:gridCol>
              </a:tblGrid>
              <a:tr h="0">
                <a:tc gridSpan="2">
                  <a:txBody>
                    <a:bodyPr/>
                    <a:lstStyle/>
                    <a:p>
                      <a:pPr marL="945515" marR="1270" indent="-6350" algn="l">
                        <a:lnSpc>
                          <a:spcPct val="107000"/>
                        </a:lnSpc>
                        <a:spcAft>
                          <a:spcPts val="600"/>
                        </a:spcAft>
                      </a:pPr>
                      <a:r>
                        <a:rPr lang="es-ES" sz="1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Tipos reducidos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a:noFill/>
                    </a:lnL>
                    <a:lnR>
                      <a:noFill/>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808080"/>
                    </a:solidFill>
                  </a:tcPr>
                </a:tc>
                <a:tc hMerge="1">
                  <a:txBody>
                    <a:bodyPr/>
                    <a:lstStyle/>
                    <a:p>
                      <a:endParaRPr lang="es-ES"/>
                    </a:p>
                  </a:txBody>
                  <a:tcPr/>
                </a:tc>
                <a:tc gridSpan="2">
                  <a:txBody>
                    <a:bodyPr/>
                    <a:lstStyle/>
                    <a:p>
                      <a:pPr marL="945515" marR="34925" indent="-6350" algn="r">
                        <a:lnSpc>
                          <a:spcPct val="107000"/>
                        </a:lnSpc>
                        <a:spcAft>
                          <a:spcPts val="600"/>
                        </a:spcAft>
                      </a:pPr>
                      <a:r>
                        <a:rPr lang="es-ES" sz="1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a:noFill/>
                    </a:lnL>
                    <a:lnR>
                      <a:noFill/>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808080"/>
                    </a:solidFill>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a:noFill/>
                    </a:lnR>
                    <a:lnT>
                      <a:noFill/>
                    </a:lnT>
                    <a:lnB>
                      <a:noFill/>
                    </a:lnB>
                  </a:tcPr>
                </a:tc>
                <a:extLst>
                  <a:ext uri="{0D108BD9-81ED-4DB2-BD59-A6C34878D82A}">
                    <a16:rowId xmlns:a16="http://schemas.microsoft.com/office/drawing/2014/main" val="945369553"/>
                  </a:ext>
                </a:extLst>
              </a:tr>
              <a:tr h="87240">
                <a:tc gridSpan="2">
                  <a:txBody>
                    <a:bodyPr/>
                    <a:lstStyle/>
                    <a:p>
                      <a:pPr marL="945515" marR="2540" indent="-6350" algn="just">
                        <a:lnSpc>
                          <a:spcPct val="112000"/>
                        </a:lnSpc>
                        <a:spcAft>
                          <a:spcPts val="29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Viviendas, garajes (máximo 2 unidades), y anexos que se transmitan conjuntamente con la vivienda, entregadas por promotor (1ª. entrega).  </a:t>
                      </a:r>
                    </a:p>
                    <a:p>
                      <a:pPr marL="945515" marR="19685" indent="-6350" algn="l">
                        <a:lnSpc>
                          <a:spcPct val="112000"/>
                        </a:lnSpc>
                        <a:spcAft>
                          <a:spcPts val="30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Por anexos se entienden, entre otros, además de las plazas de garaje, los sótanos, las buhardillas o trasteros, escaleras, porterías, así como pistas de deporte, jardines, piscinas y espacios de uso común en la propia parcela y que se transmitan simultáneamente con ellos. </a:t>
                      </a:r>
                    </a:p>
                    <a:p>
                      <a:pPr marL="945515" marR="1270" indent="-6350" algn="l">
                        <a:lnSpc>
                          <a:spcPct val="112000"/>
                        </a:lnSpc>
                        <a:spcAft>
                          <a:spcPts val="29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No tendrán la consideración de anexos a viviendas los locales de negocio, aunque se transmitan conjuntamente con los edificios o parte de los mismos destinados a viviendas. </a:t>
                      </a:r>
                    </a:p>
                    <a:p>
                      <a:pPr marL="945515" marR="2540" indent="-6350" algn="l">
                        <a:lnSpc>
                          <a:spcPct val="112000"/>
                        </a:lnSpc>
                        <a:spcAft>
                          <a:spcPts val="29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 entrega de viviendas unifamiliares con sus terrenos accesorios realizadas por empresarios o profesionales en el ejercicio de su actividad, tributarán al 10% siempre y cuando estos no superen los 5.000 metros cuadrados; el exceso tributará al régimen general (21%). </a:t>
                      </a:r>
                    </a:p>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Se excluyen: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397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4102891781"/>
                  </a:ext>
                </a:extLst>
              </a:tr>
              <a:tr h="0">
                <a:tc gridSpan="2">
                  <a:txBody>
                    <a:bodyPr/>
                    <a:lstStyle/>
                    <a:p>
                      <a:pPr marL="945515" marR="1270" indent="-6350" algn="l">
                        <a:lnSpc>
                          <a:spcPct val="107000"/>
                        </a:lnSpc>
                        <a:spcAft>
                          <a:spcPts val="600"/>
                        </a:spcAft>
                        <a:tabLst>
                          <a:tab pos="830580" algn="ctr"/>
                        </a:tabLst>
                      </a:pPr>
                      <a:r>
                        <a:rPr lang="es-ES" sz="10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s-ES" sz="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Locales de negocio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397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21%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573092619"/>
                  </a:ext>
                </a:extLst>
              </a:tr>
              <a:tr h="0">
                <a:tc gridSpan="2">
                  <a:txBody>
                    <a:bodyPr/>
                    <a:lstStyle/>
                    <a:p>
                      <a:pPr marL="945515" marR="1270" indent="-6350" algn="l">
                        <a:lnSpc>
                          <a:spcPct val="107000"/>
                        </a:lnSpc>
                        <a:spcAft>
                          <a:spcPts val="600"/>
                        </a:spcAft>
                        <a:tabLst>
                          <a:tab pos="1474470" algn="ctr"/>
                        </a:tabLst>
                      </a:pPr>
                      <a:r>
                        <a:rPr lang="es-ES" sz="10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s-ES" sz="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Edificaciones destinadas a su demolición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397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21%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401091624"/>
                  </a:ext>
                </a:extLst>
              </a:tr>
              <a:tr h="54882">
                <a:tc gridSpan="2">
                  <a:txBody>
                    <a:bodyPr/>
                    <a:lstStyle/>
                    <a:p>
                      <a:pPr marL="945515" marR="1270" indent="-6350" algn="l">
                        <a:lnSpc>
                          <a:spcPct val="107000"/>
                        </a:lnSpc>
                        <a:spcAft>
                          <a:spcPts val="36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Entrega de casas prefabricadas. </a:t>
                      </a:r>
                    </a:p>
                    <a:p>
                      <a:pPr marL="945515" marR="1270" indent="-6350" algn="l">
                        <a:lnSpc>
                          <a:spcPct val="107000"/>
                        </a:lnSpc>
                        <a:spcAft>
                          <a:spcPts val="4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Tendrán la consideración de edificación las casas prefabricadas y otras </a:t>
                      </a:r>
                    </a:p>
                    <a:p>
                      <a:pPr marL="945515" marR="7620" indent="-6350" algn="l">
                        <a:lnSpc>
                          <a:spcPct val="112000"/>
                        </a:lnSpc>
                        <a:spcAft>
                          <a:spcPts val="18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construcciones modulares que se unan permanentemente al suelo y que, objetiva y legalmente consideradas, sean susceptibles de ser utilizadas como vivienda.  </a:t>
                      </a:r>
                    </a:p>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Precisión: En el supuesto de que la casa prefabricada pueda ser objeto de traslado a otro lugar, sin quebranto de la materia ni menoscabo del objeto, no se estaría ante una edificación y, por tanto, no sería aplicable el tipo reducido del 10 por ciento aplicable a las edificaciones aptas para su utilización como viviendas, sino el tipo impositivo general del 21 por ciento.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70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w="1270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3165188559"/>
                  </a:ext>
                </a:extLst>
              </a:tr>
              <a:tr h="1102635">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a:noFill/>
                    </a:lnB>
                  </a:tcPr>
                </a:tc>
                <a:tc gridSpan="2">
                  <a:txBody>
                    <a:bodyPr/>
                    <a:lstStyle/>
                    <a:p>
                      <a:pPr marL="945515" marR="1270" indent="-6350" algn="l">
                        <a:lnSpc>
                          <a:spcPct val="112000"/>
                        </a:lnSpc>
                        <a:spcAft>
                          <a:spcPts val="42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Las ejecuciones de obra de renovación y reparación realizadas en viviendas, cuando se cumplan los siguientes requisitos: </a:t>
                      </a:r>
                    </a:p>
                    <a:p>
                      <a:pPr marL="342900" marR="1270" lvl="0" indent="-342900" algn="l" fontAlgn="base">
                        <a:lnSpc>
                          <a:spcPct val="112000"/>
                        </a:lnSpc>
                        <a:spcAft>
                          <a:spcPts val="125"/>
                        </a:spcAft>
                        <a:buClr>
                          <a:srgbClr val="000000"/>
                        </a:buClr>
                        <a:buSzPts val="1000"/>
                        <a:buFont typeface="+mj-lt"/>
                        <a:buAutoNum type="alphaLcParenR"/>
                      </a:pPr>
                      <a:r>
                        <a:rPr lang="es-ES" sz="100" u="none" strike="noStrike">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Que el destinatario sea persona física y utilice la vivienda a que se refieren las obras para su uso particular, o sea una comunidad de propietarios. </a:t>
                      </a:r>
                    </a:p>
                    <a:p>
                      <a:pPr marL="342900" marR="1270" lvl="0" indent="-342900" algn="l" fontAlgn="base">
                        <a:lnSpc>
                          <a:spcPct val="112000"/>
                        </a:lnSpc>
                        <a:spcAft>
                          <a:spcPts val="125"/>
                        </a:spcAft>
                        <a:buClr>
                          <a:srgbClr val="000000"/>
                        </a:buClr>
                        <a:buSzPts val="1000"/>
                        <a:buFont typeface="+mj-lt"/>
                        <a:buAutoNum type="alphaLcParenR"/>
                      </a:pPr>
                      <a:r>
                        <a:rPr lang="es-ES" sz="100" u="none" strike="noStrike">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Que la construcción o rehabilitación haya concluido al menos dos años antes del inicio de las obras. </a:t>
                      </a:r>
                    </a:p>
                    <a:p>
                      <a:pPr marL="342900" marR="1270" lvl="0" indent="-342900" algn="l" fontAlgn="base">
                        <a:lnSpc>
                          <a:spcPct val="107000"/>
                        </a:lnSpc>
                        <a:spcAft>
                          <a:spcPts val="600"/>
                        </a:spcAft>
                        <a:buClr>
                          <a:srgbClr val="000000"/>
                        </a:buClr>
                        <a:buSzPts val="1000"/>
                        <a:buFont typeface="+mj-lt"/>
                        <a:buAutoNum type="alphaLcParenR"/>
                      </a:pPr>
                      <a:r>
                        <a:rPr lang="es-ES" sz="100" u="none" strike="noStrike">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Que la persona que realice las obras no aporte materiales o, su coste no exceda del 40 por ciento de la base imponible de la operación.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3369248045"/>
                  </a:ext>
                </a:extLst>
              </a:tr>
              <a:tr h="693927">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945515" marR="1270" indent="-6350" algn="l">
                        <a:lnSpc>
                          <a:spcPct val="112000"/>
                        </a:lnSpc>
                        <a:spcAft>
                          <a:spcPts val="18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Ejecuciones de obra sobre edificaciones destinadas principalmente a viviendas, incluidos locales, anejos, garajes e instalaciones complementarias. </a:t>
                      </a:r>
                    </a:p>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Precisión: Se considerarán destinadas principalmente a viviendas, las edificaciones en las que al menos el 50 por ciento de la superficie construida se destine a dicha utilización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945515" marR="1270" indent="-6350" algn="r">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395645864"/>
                  </a:ext>
                </a:extLst>
              </a:tr>
              <a:tr h="371225">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17970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1º. Las ejecuciones de obras consecuencia de contratos directamente formalizados entre el promotor y el contratista que tengan por objeto la construcción o rehabilitación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2080492731"/>
                  </a:ext>
                </a:extLst>
              </a:tr>
              <a:tr h="414094">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17970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2º. Las ventas con instalación de armarios de cocina y de baño y de armarios empotrados, consecuencia de contratos directamente formalizados con el promotor de la construcción o rehabilitación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1586080252"/>
                  </a:ext>
                </a:extLst>
              </a:tr>
              <a:tr h="588091">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179705" marR="26035"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3º. Las ejecuciones de obra consecuencia de contratos directamente formalizados entre las Comunidades de Propietarios y el contratista que tengan por objeto la construcción de garajes complementarios en terrenos o locales comunes, con un máximo de 2 plazas por propietario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690894868"/>
                  </a:ext>
                </a:extLst>
              </a:tr>
              <a:tr h="552787">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Las viviendas de protección oficial de régimen especial o de promoción pública, cuando las entregas se efectúen por sus promotores, incluidos los garajes (con un máximo de dos unidades), y anexos situados en el mismo edificio que se transmitan conjuntamente.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tc gridSpan="2">
                  <a:txBody>
                    <a:bodyPr/>
                    <a:lstStyle/>
                    <a:p>
                      <a:pPr marL="945515" marR="34925" indent="-6350" algn="r">
                        <a:lnSpc>
                          <a:spcPct val="107000"/>
                        </a:lnSpc>
                        <a:spcAft>
                          <a:spcPts val="600"/>
                        </a:spcAft>
                      </a:pPr>
                      <a:r>
                        <a:rPr lang="es-ES" sz="1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 </a:t>
                      </a:r>
                      <a:endParaRPr lang="es-ES" sz="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4000904190"/>
                  </a:ext>
                </a:extLst>
              </a:tr>
            </a:tbl>
          </a:graphicData>
        </a:graphic>
      </p:graphicFrame>
      <p:pic>
        <p:nvPicPr>
          <p:cNvPr id="7" name="Imagen 6" descr="Un dibujo animado&#10;&#10;Descripción generada automáticamente con confianza baja">
            <a:extLst>
              <a:ext uri="{FF2B5EF4-FFF2-40B4-BE49-F238E27FC236}">
                <a16:creationId xmlns:a16="http://schemas.microsoft.com/office/drawing/2014/main" id="{175FAC6B-A857-3FD5-ECCD-257B6AD88C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5557" y="5482323"/>
            <a:ext cx="3013881" cy="1320090"/>
          </a:xfrm>
          <a:prstGeom prst="rect">
            <a:avLst/>
          </a:prstGeom>
        </p:spPr>
      </p:pic>
      <p:pic>
        <p:nvPicPr>
          <p:cNvPr id="10" name="Imagen 9" descr="Interfaz de usuario gráfica&#10;&#10;Descripción generada automáticamente">
            <a:extLst>
              <a:ext uri="{FF2B5EF4-FFF2-40B4-BE49-F238E27FC236}">
                <a16:creationId xmlns:a16="http://schemas.microsoft.com/office/drawing/2014/main" id="{9F179F66-E7B8-8498-B28E-510FD82FB5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7749" y="5321443"/>
            <a:ext cx="2868694" cy="1480970"/>
          </a:xfrm>
          <a:prstGeom prst="rect">
            <a:avLst/>
          </a:prstGeom>
        </p:spPr>
      </p:pic>
      <p:sp>
        <p:nvSpPr>
          <p:cNvPr id="3" name="CuadroTexto 2">
            <a:extLst>
              <a:ext uri="{FF2B5EF4-FFF2-40B4-BE49-F238E27FC236}">
                <a16:creationId xmlns:a16="http://schemas.microsoft.com/office/drawing/2014/main" id="{E0D40DF5-983E-60E0-4DFD-F076FADBE864}"/>
              </a:ext>
            </a:extLst>
          </p:cNvPr>
          <p:cNvSpPr txBox="1"/>
          <p:nvPr/>
        </p:nvSpPr>
        <p:spPr>
          <a:xfrm>
            <a:off x="1562438" y="1456675"/>
            <a:ext cx="9067124" cy="3785652"/>
          </a:xfrm>
          <a:prstGeom prst="rect">
            <a:avLst/>
          </a:prstGeom>
          <a:noFill/>
        </p:spPr>
        <p:txBody>
          <a:bodyPr wrap="square" rtlCol="0">
            <a:spAutoFit/>
          </a:bodyPr>
          <a:lstStyle/>
          <a:p>
            <a:r>
              <a:rPr lang="es-ES" sz="1600" dirty="0"/>
              <a:t> La transmisión inter vivos a título lucrativo tiene repercusiones fiscales tanto para el donante (IRPF) como para el donatario (ISD e IIVTNU).</a:t>
            </a:r>
          </a:p>
          <a:p>
            <a:r>
              <a:rPr lang="es-ES" sz="1600" dirty="0"/>
              <a:t>Para el </a:t>
            </a:r>
            <a:r>
              <a:rPr lang="es-ES" sz="1600" b="1" dirty="0"/>
              <a:t>donante </a:t>
            </a:r>
            <a:r>
              <a:rPr lang="es-ES" sz="1600" dirty="0"/>
              <a:t>la donación ocasiona una alteración patrimonial (ganancia o pérdida) que tributa en IRPF igual que si se tratase de una venta.</a:t>
            </a:r>
          </a:p>
          <a:p>
            <a:r>
              <a:rPr lang="es-ES" sz="1600" dirty="0"/>
              <a:t>Por su parte, el </a:t>
            </a:r>
            <a:r>
              <a:rPr lang="es-ES" sz="1600" b="1" dirty="0"/>
              <a:t>donatario</a:t>
            </a:r>
            <a:r>
              <a:rPr lang="es-ES" sz="1600" dirty="0"/>
              <a:t> deberá tributar en ISD e IIVTNU.</a:t>
            </a:r>
          </a:p>
          <a:p>
            <a:r>
              <a:rPr lang="es-ES" sz="1600" dirty="0"/>
              <a:t>La </a:t>
            </a:r>
            <a:r>
              <a:rPr lang="es-ES" sz="1600" b="1" dirty="0"/>
              <a:t>base imponible </a:t>
            </a:r>
            <a:r>
              <a:rPr lang="es-ES" sz="1600" dirty="0"/>
              <a:t>del ISD en cuanto a donación de inmuebles es el valor neto (deducidas deudas con garantía real) de los bienes recibidos en donación, actualmente el </a:t>
            </a:r>
            <a:r>
              <a:rPr lang="es-ES" sz="1600" b="1" dirty="0"/>
              <a:t>valor de referencia</a:t>
            </a:r>
            <a:r>
              <a:rPr lang="es-ES" sz="1600" dirty="0"/>
              <a:t>.</a:t>
            </a:r>
          </a:p>
          <a:p>
            <a:r>
              <a:rPr lang="es-ES" sz="1600" dirty="0"/>
              <a:t>La tarifa del impuesto desde el 1 de enero de 2022 se sitúa entre un 7% y un 26% según el tramo en que se sitúe la base liquidable. A la cuota obtenida se le aplican unos coeficientes multiplicadores según el grado de parentesco: 1,0 para grupos I y II, 1,5 para grupo III y 1,9 para grupo IV.</a:t>
            </a:r>
          </a:p>
          <a:p>
            <a:r>
              <a:rPr lang="es-ES" sz="1600" dirty="0"/>
              <a:t>Actualmente las donaciones a familiares de los </a:t>
            </a:r>
            <a:r>
              <a:rPr lang="es-ES" sz="1600" b="1" dirty="0"/>
              <a:t>grupos I y II </a:t>
            </a:r>
            <a:r>
              <a:rPr lang="es-ES" sz="1600" dirty="0"/>
              <a:t>(padres, hijos, cónyuges abuelos, nietos y asimilados) tienen una </a:t>
            </a:r>
            <a:r>
              <a:rPr lang="es-ES" sz="1600" b="1" dirty="0"/>
              <a:t>bonificación del 99%.</a:t>
            </a:r>
          </a:p>
          <a:p>
            <a:endParaRPr lang="es-ES" sz="1600" dirty="0"/>
          </a:p>
        </p:txBody>
      </p:sp>
    </p:spTree>
    <p:extLst>
      <p:ext uri="{BB962C8B-B14F-4D97-AF65-F5344CB8AC3E}">
        <p14:creationId xmlns:p14="http://schemas.microsoft.com/office/powerpoint/2010/main" val="35005011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8C6521F1-7FBE-BB51-D164-0745B7A7BDF6}"/>
              </a:ext>
            </a:extLst>
          </p:cNvPr>
          <p:cNvSpPr txBox="1"/>
          <p:nvPr/>
        </p:nvSpPr>
        <p:spPr>
          <a:xfrm>
            <a:off x="1653735" y="502568"/>
            <a:ext cx="10212708" cy="954107"/>
          </a:xfrm>
          <a:prstGeom prst="rect">
            <a:avLst/>
          </a:prstGeom>
          <a:noFill/>
        </p:spPr>
        <p:txBody>
          <a:bodyPr wrap="square" rtlCol="0">
            <a:spAutoFit/>
          </a:bodyPr>
          <a:lstStyle/>
          <a:p>
            <a:r>
              <a:rPr lang="es-ES" sz="3200" b="1" dirty="0">
                <a:solidFill>
                  <a:srgbClr val="002060"/>
                </a:solidFill>
              </a:rPr>
              <a:t>IMPUESTO SOBRE SUCESIONES Y DONACIONES</a:t>
            </a:r>
          </a:p>
          <a:p>
            <a:r>
              <a:rPr lang="es-ES" sz="2400" b="1" dirty="0">
                <a:solidFill>
                  <a:srgbClr val="0070C0"/>
                </a:solidFill>
              </a:rPr>
              <a:t>FISCALIDAD DE LA HERENCIA</a:t>
            </a:r>
          </a:p>
        </p:txBody>
      </p:sp>
      <p:sp>
        <p:nvSpPr>
          <p:cNvPr id="8" name="CuadroTexto 7">
            <a:extLst>
              <a:ext uri="{FF2B5EF4-FFF2-40B4-BE49-F238E27FC236}">
                <a16:creationId xmlns:a16="http://schemas.microsoft.com/office/drawing/2014/main" id="{EB379AAA-61DB-31C4-B638-24080A9A0F4E}"/>
              </a:ext>
            </a:extLst>
          </p:cNvPr>
          <p:cNvSpPr txBox="1"/>
          <p:nvPr/>
        </p:nvSpPr>
        <p:spPr>
          <a:xfrm>
            <a:off x="242950" y="129218"/>
            <a:ext cx="6848350" cy="369332"/>
          </a:xfrm>
          <a:prstGeom prst="rect">
            <a:avLst/>
          </a:prstGeom>
          <a:noFill/>
        </p:spPr>
        <p:txBody>
          <a:bodyPr wrap="none" rtlCol="0">
            <a:spAutoFit/>
          </a:bodyPr>
          <a:lstStyle/>
          <a:p>
            <a:r>
              <a:rPr lang="es-ES" sz="1800" b="1" dirty="0">
                <a:solidFill>
                  <a:srgbClr val="0070C0"/>
                </a:solidFill>
              </a:rPr>
              <a:t>FISCALIDAD EN EL ENTORNO DEL PATRIMONIO INMOBILIARIO</a:t>
            </a:r>
            <a:endParaRPr lang="es-ES" dirty="0"/>
          </a:p>
        </p:txBody>
      </p:sp>
      <p:graphicFrame>
        <p:nvGraphicFramePr>
          <p:cNvPr id="6" name="Tabla 5">
            <a:extLst>
              <a:ext uri="{FF2B5EF4-FFF2-40B4-BE49-F238E27FC236}">
                <a16:creationId xmlns:a16="http://schemas.microsoft.com/office/drawing/2014/main" id="{CCB8E76F-F9DD-344C-F971-EF5E3FC5F03D}"/>
              </a:ext>
            </a:extLst>
          </p:cNvPr>
          <p:cNvGraphicFramePr>
            <a:graphicFrameLocks noGrp="1"/>
          </p:cNvGraphicFramePr>
          <p:nvPr/>
        </p:nvGraphicFramePr>
        <p:xfrm>
          <a:off x="6967103" y="-19504161"/>
          <a:ext cx="3601275" cy="4348617"/>
        </p:xfrm>
        <a:graphic>
          <a:graphicData uri="http://schemas.openxmlformats.org/drawingml/2006/table">
            <a:tbl>
              <a:tblPr firstRow="1" firstCol="1" bandRow="1"/>
              <a:tblGrid>
                <a:gridCol w="905130">
                  <a:extLst>
                    <a:ext uri="{9D8B030D-6E8A-4147-A177-3AD203B41FA5}">
                      <a16:colId xmlns:a16="http://schemas.microsoft.com/office/drawing/2014/main" val="3696997914"/>
                    </a:ext>
                  </a:extLst>
                </a:gridCol>
                <a:gridCol w="597005">
                  <a:extLst>
                    <a:ext uri="{9D8B030D-6E8A-4147-A177-3AD203B41FA5}">
                      <a16:colId xmlns:a16="http://schemas.microsoft.com/office/drawing/2014/main" val="3760727031"/>
                    </a:ext>
                  </a:extLst>
                </a:gridCol>
                <a:gridCol w="597005">
                  <a:extLst>
                    <a:ext uri="{9D8B030D-6E8A-4147-A177-3AD203B41FA5}">
                      <a16:colId xmlns:a16="http://schemas.microsoft.com/office/drawing/2014/main" val="2164007448"/>
                    </a:ext>
                  </a:extLst>
                </a:gridCol>
                <a:gridCol w="597005">
                  <a:extLst>
                    <a:ext uri="{9D8B030D-6E8A-4147-A177-3AD203B41FA5}">
                      <a16:colId xmlns:a16="http://schemas.microsoft.com/office/drawing/2014/main" val="1995639815"/>
                    </a:ext>
                  </a:extLst>
                </a:gridCol>
                <a:gridCol w="905130">
                  <a:extLst>
                    <a:ext uri="{9D8B030D-6E8A-4147-A177-3AD203B41FA5}">
                      <a16:colId xmlns:a16="http://schemas.microsoft.com/office/drawing/2014/main" val="2617428375"/>
                    </a:ext>
                  </a:extLst>
                </a:gridCol>
              </a:tblGrid>
              <a:tr h="0">
                <a:tc gridSpan="2">
                  <a:txBody>
                    <a:bodyPr/>
                    <a:lstStyle/>
                    <a:p>
                      <a:pPr marL="945515" marR="1270" indent="-6350" algn="l">
                        <a:lnSpc>
                          <a:spcPct val="107000"/>
                        </a:lnSpc>
                        <a:spcAft>
                          <a:spcPts val="600"/>
                        </a:spcAft>
                      </a:pPr>
                      <a:r>
                        <a:rPr lang="es-ES" sz="1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Tipos reducidos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a:noFill/>
                    </a:lnL>
                    <a:lnR>
                      <a:noFill/>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808080"/>
                    </a:solidFill>
                  </a:tcPr>
                </a:tc>
                <a:tc hMerge="1">
                  <a:txBody>
                    <a:bodyPr/>
                    <a:lstStyle/>
                    <a:p>
                      <a:endParaRPr lang="es-ES"/>
                    </a:p>
                  </a:txBody>
                  <a:tcPr/>
                </a:tc>
                <a:tc gridSpan="2">
                  <a:txBody>
                    <a:bodyPr/>
                    <a:lstStyle/>
                    <a:p>
                      <a:pPr marL="945515" marR="34925" indent="-6350" algn="r">
                        <a:lnSpc>
                          <a:spcPct val="107000"/>
                        </a:lnSpc>
                        <a:spcAft>
                          <a:spcPts val="600"/>
                        </a:spcAft>
                      </a:pPr>
                      <a:r>
                        <a:rPr lang="es-ES" sz="1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a:noFill/>
                    </a:lnL>
                    <a:lnR>
                      <a:noFill/>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808080"/>
                    </a:solidFill>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a:noFill/>
                    </a:lnR>
                    <a:lnT>
                      <a:noFill/>
                    </a:lnT>
                    <a:lnB>
                      <a:noFill/>
                    </a:lnB>
                  </a:tcPr>
                </a:tc>
                <a:extLst>
                  <a:ext uri="{0D108BD9-81ED-4DB2-BD59-A6C34878D82A}">
                    <a16:rowId xmlns:a16="http://schemas.microsoft.com/office/drawing/2014/main" val="945369553"/>
                  </a:ext>
                </a:extLst>
              </a:tr>
              <a:tr h="87240">
                <a:tc gridSpan="2">
                  <a:txBody>
                    <a:bodyPr/>
                    <a:lstStyle/>
                    <a:p>
                      <a:pPr marL="945515" marR="2540" indent="-6350" algn="just">
                        <a:lnSpc>
                          <a:spcPct val="112000"/>
                        </a:lnSpc>
                        <a:spcAft>
                          <a:spcPts val="29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Viviendas, garajes (máximo 2 unidades), y anexos que se transmitan conjuntamente con la vivienda, entregadas por promotor (1ª. entrega).  </a:t>
                      </a:r>
                    </a:p>
                    <a:p>
                      <a:pPr marL="945515" marR="19685" indent="-6350" algn="l">
                        <a:lnSpc>
                          <a:spcPct val="112000"/>
                        </a:lnSpc>
                        <a:spcAft>
                          <a:spcPts val="30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Por anexos se entienden, entre otros, además de las plazas de garaje, los sótanos, las buhardillas o trasteros, escaleras, porterías, así como pistas de deporte, jardines, piscinas y espacios de uso común en la propia parcela y que se transmitan simultáneamente con ellos. </a:t>
                      </a:r>
                    </a:p>
                    <a:p>
                      <a:pPr marL="945515" marR="1270" indent="-6350" algn="l">
                        <a:lnSpc>
                          <a:spcPct val="112000"/>
                        </a:lnSpc>
                        <a:spcAft>
                          <a:spcPts val="29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No tendrán la consideración de anexos a viviendas los locales de negocio, aunque se transmitan conjuntamente con los edificios o parte de los mismos destinados a viviendas. </a:t>
                      </a:r>
                    </a:p>
                    <a:p>
                      <a:pPr marL="945515" marR="2540" indent="-6350" algn="l">
                        <a:lnSpc>
                          <a:spcPct val="112000"/>
                        </a:lnSpc>
                        <a:spcAft>
                          <a:spcPts val="29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 entrega de viviendas unifamiliares con sus terrenos accesorios realizadas por empresarios o profesionales en el ejercicio de su actividad, tributarán al 10% siempre y cuando estos no superen los 5.000 metros cuadrados; el exceso tributará al régimen general (21%). </a:t>
                      </a:r>
                    </a:p>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Se excluyen: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397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4102891781"/>
                  </a:ext>
                </a:extLst>
              </a:tr>
              <a:tr h="0">
                <a:tc gridSpan="2">
                  <a:txBody>
                    <a:bodyPr/>
                    <a:lstStyle/>
                    <a:p>
                      <a:pPr marL="945515" marR="1270" indent="-6350" algn="l">
                        <a:lnSpc>
                          <a:spcPct val="107000"/>
                        </a:lnSpc>
                        <a:spcAft>
                          <a:spcPts val="600"/>
                        </a:spcAft>
                        <a:tabLst>
                          <a:tab pos="830580" algn="ctr"/>
                        </a:tabLst>
                      </a:pPr>
                      <a:r>
                        <a:rPr lang="es-ES" sz="10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s-ES" sz="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Locales de negocio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397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21%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573092619"/>
                  </a:ext>
                </a:extLst>
              </a:tr>
              <a:tr h="0">
                <a:tc gridSpan="2">
                  <a:txBody>
                    <a:bodyPr/>
                    <a:lstStyle/>
                    <a:p>
                      <a:pPr marL="945515" marR="1270" indent="-6350" algn="l">
                        <a:lnSpc>
                          <a:spcPct val="107000"/>
                        </a:lnSpc>
                        <a:spcAft>
                          <a:spcPts val="600"/>
                        </a:spcAft>
                        <a:tabLst>
                          <a:tab pos="1474470" algn="ctr"/>
                        </a:tabLst>
                      </a:pPr>
                      <a:r>
                        <a:rPr lang="es-ES" sz="10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s-ES" sz="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Edificaciones destinadas a su demolición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397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21%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401091624"/>
                  </a:ext>
                </a:extLst>
              </a:tr>
              <a:tr h="54882">
                <a:tc gridSpan="2">
                  <a:txBody>
                    <a:bodyPr/>
                    <a:lstStyle/>
                    <a:p>
                      <a:pPr marL="945515" marR="1270" indent="-6350" algn="l">
                        <a:lnSpc>
                          <a:spcPct val="107000"/>
                        </a:lnSpc>
                        <a:spcAft>
                          <a:spcPts val="36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Entrega de casas prefabricadas. </a:t>
                      </a:r>
                    </a:p>
                    <a:p>
                      <a:pPr marL="945515" marR="1270" indent="-6350" algn="l">
                        <a:lnSpc>
                          <a:spcPct val="107000"/>
                        </a:lnSpc>
                        <a:spcAft>
                          <a:spcPts val="4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Tendrán la consideración de edificación las casas prefabricadas y otras </a:t>
                      </a:r>
                    </a:p>
                    <a:p>
                      <a:pPr marL="945515" marR="7620" indent="-6350" algn="l">
                        <a:lnSpc>
                          <a:spcPct val="112000"/>
                        </a:lnSpc>
                        <a:spcAft>
                          <a:spcPts val="18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construcciones modulares que se unan permanentemente al suelo y que, objetiva y legalmente consideradas, sean susceptibles de ser utilizadas como vivienda.  </a:t>
                      </a:r>
                    </a:p>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Precisión: En el supuesto de que la casa prefabricada pueda ser objeto de traslado a otro lugar, sin quebranto de la materia ni menoscabo del objeto, no se estaría ante una edificación y, por tanto, no sería aplicable el tipo reducido del 10 por ciento aplicable a las edificaciones aptas para su utilización como viviendas, sino el tipo impositivo general del 21 por ciento.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70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w="1270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3165188559"/>
                  </a:ext>
                </a:extLst>
              </a:tr>
              <a:tr h="1102635">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a:noFill/>
                    </a:lnB>
                  </a:tcPr>
                </a:tc>
                <a:tc gridSpan="2">
                  <a:txBody>
                    <a:bodyPr/>
                    <a:lstStyle/>
                    <a:p>
                      <a:pPr marL="945515" marR="1270" indent="-6350" algn="l">
                        <a:lnSpc>
                          <a:spcPct val="112000"/>
                        </a:lnSpc>
                        <a:spcAft>
                          <a:spcPts val="42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Las ejecuciones de obra de renovación y reparación realizadas en viviendas, cuando se cumplan los siguientes requisitos: </a:t>
                      </a:r>
                    </a:p>
                    <a:p>
                      <a:pPr marL="342900" marR="1270" lvl="0" indent="-342900" algn="l" fontAlgn="base">
                        <a:lnSpc>
                          <a:spcPct val="112000"/>
                        </a:lnSpc>
                        <a:spcAft>
                          <a:spcPts val="125"/>
                        </a:spcAft>
                        <a:buClr>
                          <a:srgbClr val="000000"/>
                        </a:buClr>
                        <a:buSzPts val="1000"/>
                        <a:buFont typeface="+mj-lt"/>
                        <a:buAutoNum type="alphaLcParenR"/>
                      </a:pPr>
                      <a:r>
                        <a:rPr lang="es-ES" sz="100" u="none" strike="noStrike">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Que el destinatario sea persona física y utilice la vivienda a que se refieren las obras para su uso particular, o sea una comunidad de propietarios. </a:t>
                      </a:r>
                    </a:p>
                    <a:p>
                      <a:pPr marL="342900" marR="1270" lvl="0" indent="-342900" algn="l" fontAlgn="base">
                        <a:lnSpc>
                          <a:spcPct val="112000"/>
                        </a:lnSpc>
                        <a:spcAft>
                          <a:spcPts val="125"/>
                        </a:spcAft>
                        <a:buClr>
                          <a:srgbClr val="000000"/>
                        </a:buClr>
                        <a:buSzPts val="1000"/>
                        <a:buFont typeface="+mj-lt"/>
                        <a:buAutoNum type="alphaLcParenR"/>
                      </a:pPr>
                      <a:r>
                        <a:rPr lang="es-ES" sz="100" u="none" strike="noStrike">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Que la construcción o rehabilitación haya concluido al menos dos años antes del inicio de las obras. </a:t>
                      </a:r>
                    </a:p>
                    <a:p>
                      <a:pPr marL="342900" marR="1270" lvl="0" indent="-342900" algn="l" fontAlgn="base">
                        <a:lnSpc>
                          <a:spcPct val="107000"/>
                        </a:lnSpc>
                        <a:spcAft>
                          <a:spcPts val="600"/>
                        </a:spcAft>
                        <a:buClr>
                          <a:srgbClr val="000000"/>
                        </a:buClr>
                        <a:buSzPts val="1000"/>
                        <a:buFont typeface="+mj-lt"/>
                        <a:buAutoNum type="alphaLcParenR"/>
                      </a:pPr>
                      <a:r>
                        <a:rPr lang="es-ES" sz="100" u="none" strike="noStrike">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Que la persona que realice las obras no aporte materiales o, su coste no exceda del 40 por ciento de la base imponible de la operación.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3369248045"/>
                  </a:ext>
                </a:extLst>
              </a:tr>
              <a:tr h="693927">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945515" marR="1270" indent="-6350" algn="l">
                        <a:lnSpc>
                          <a:spcPct val="112000"/>
                        </a:lnSpc>
                        <a:spcAft>
                          <a:spcPts val="18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Ejecuciones de obra sobre edificaciones destinadas principalmente a viviendas, incluidos locales, anejos, garajes e instalaciones complementarias. </a:t>
                      </a:r>
                    </a:p>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Precisión: Se considerarán destinadas principalmente a viviendas, las edificaciones en las que al menos el 50 por ciento de la superficie construida se destine a dicha utilización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945515" marR="1270" indent="-6350" algn="r">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395645864"/>
                  </a:ext>
                </a:extLst>
              </a:tr>
              <a:tr h="371225">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17970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1º. Las ejecuciones de obras consecuencia de contratos directamente formalizados entre el promotor y el contratista que tengan por objeto la construcción o rehabilitación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2080492731"/>
                  </a:ext>
                </a:extLst>
              </a:tr>
              <a:tr h="414094">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17970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2º. Las ventas con instalación de armarios de cocina y de baño y de armarios empotrados, consecuencia de contratos directamente formalizados con el promotor de la construcción o rehabilitación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1586080252"/>
                  </a:ext>
                </a:extLst>
              </a:tr>
              <a:tr h="588091">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179705" marR="26035"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3º. Las ejecuciones de obra consecuencia de contratos directamente formalizados entre las Comunidades de Propietarios y el contratista que tengan por objeto la construcción de garajes complementarios en terrenos o locales comunes, con un máximo de 2 plazas por propietario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690894868"/>
                  </a:ext>
                </a:extLst>
              </a:tr>
              <a:tr h="552787">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Las viviendas de protección oficial de régimen especial o de promoción pública, cuando las entregas se efectúen por sus promotores, incluidos los garajes (con un máximo de dos unidades), y anexos situados en el mismo edificio que se transmitan conjuntamente.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tc gridSpan="2">
                  <a:txBody>
                    <a:bodyPr/>
                    <a:lstStyle/>
                    <a:p>
                      <a:pPr marL="945515" marR="34925" indent="-6350" algn="r">
                        <a:lnSpc>
                          <a:spcPct val="107000"/>
                        </a:lnSpc>
                        <a:spcAft>
                          <a:spcPts val="600"/>
                        </a:spcAft>
                      </a:pPr>
                      <a:r>
                        <a:rPr lang="es-ES" sz="1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 </a:t>
                      </a:r>
                      <a:endParaRPr lang="es-ES" sz="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4000904190"/>
                  </a:ext>
                </a:extLst>
              </a:tr>
            </a:tbl>
          </a:graphicData>
        </a:graphic>
      </p:graphicFrame>
      <p:pic>
        <p:nvPicPr>
          <p:cNvPr id="7" name="Imagen 6" descr="Un dibujo animado&#10;&#10;Descripción generada automáticamente con confianza baja">
            <a:extLst>
              <a:ext uri="{FF2B5EF4-FFF2-40B4-BE49-F238E27FC236}">
                <a16:creationId xmlns:a16="http://schemas.microsoft.com/office/drawing/2014/main" id="{175FAC6B-A857-3FD5-ECCD-257B6AD88C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5557" y="5482323"/>
            <a:ext cx="3013881" cy="1320090"/>
          </a:xfrm>
          <a:prstGeom prst="rect">
            <a:avLst/>
          </a:prstGeom>
        </p:spPr>
      </p:pic>
      <p:pic>
        <p:nvPicPr>
          <p:cNvPr id="10" name="Imagen 9" descr="Interfaz de usuario gráfica&#10;&#10;Descripción generada automáticamente">
            <a:extLst>
              <a:ext uri="{FF2B5EF4-FFF2-40B4-BE49-F238E27FC236}">
                <a16:creationId xmlns:a16="http://schemas.microsoft.com/office/drawing/2014/main" id="{9F179F66-E7B8-8498-B28E-510FD82FB5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7749" y="5321443"/>
            <a:ext cx="2868694" cy="1480970"/>
          </a:xfrm>
          <a:prstGeom prst="rect">
            <a:avLst/>
          </a:prstGeom>
        </p:spPr>
      </p:pic>
      <p:sp>
        <p:nvSpPr>
          <p:cNvPr id="3" name="CuadroTexto 2">
            <a:extLst>
              <a:ext uri="{FF2B5EF4-FFF2-40B4-BE49-F238E27FC236}">
                <a16:creationId xmlns:a16="http://schemas.microsoft.com/office/drawing/2014/main" id="{E0D40DF5-983E-60E0-4DFD-F076FADBE864}"/>
              </a:ext>
            </a:extLst>
          </p:cNvPr>
          <p:cNvSpPr txBox="1"/>
          <p:nvPr/>
        </p:nvSpPr>
        <p:spPr>
          <a:xfrm>
            <a:off x="1501254" y="1804010"/>
            <a:ext cx="9067124" cy="3539430"/>
          </a:xfrm>
          <a:prstGeom prst="rect">
            <a:avLst/>
          </a:prstGeom>
          <a:noFill/>
        </p:spPr>
        <p:txBody>
          <a:bodyPr wrap="square" rtlCol="0">
            <a:spAutoFit/>
          </a:bodyPr>
          <a:lstStyle/>
          <a:p>
            <a:r>
              <a:rPr lang="es-ES" sz="1600" dirty="0"/>
              <a:t> La transmisión mortis causa a título lucrativo tiene repercusiones fiscales inmediatas para el heredero (ISD e IIVTNU) y  posibles repercusiones posteriores en caso de futura venta (IRPF).</a:t>
            </a:r>
          </a:p>
          <a:p>
            <a:r>
              <a:rPr lang="es-ES" sz="1600" b="1" dirty="0"/>
              <a:t>ISD</a:t>
            </a:r>
            <a:r>
              <a:rPr lang="es-ES" sz="1600" dirty="0"/>
              <a:t>. A diferencia del caso de la donación, en el caso de la herencia (no del legado) la </a:t>
            </a:r>
            <a:r>
              <a:rPr lang="es-ES" sz="1600" b="1" dirty="0"/>
              <a:t>base</a:t>
            </a:r>
            <a:r>
              <a:rPr lang="es-ES" sz="1600" dirty="0"/>
              <a:t> </a:t>
            </a:r>
            <a:r>
              <a:rPr lang="es-ES" sz="1600" b="1" dirty="0"/>
              <a:t>imponible</a:t>
            </a:r>
            <a:r>
              <a:rPr lang="es-ES" sz="1600" dirty="0"/>
              <a:t> se determina mediante la todos los bienes y derechos que constituyen el caudal hereditario, detrayendo las cargas, gravámenes y deudas deducibles.  Con los últimos cambios normativos la valoración mínima que se puede hacer de los bienes inmuebles recibidos en herencia es la que deriva de la aplicación del </a:t>
            </a:r>
            <a:r>
              <a:rPr lang="es-ES" sz="1600" b="1" dirty="0"/>
              <a:t>valor de referencia</a:t>
            </a:r>
            <a:r>
              <a:rPr lang="es-ES" sz="1600" dirty="0"/>
              <a:t>.</a:t>
            </a:r>
          </a:p>
          <a:p>
            <a:r>
              <a:rPr lang="es-ES" sz="1600" dirty="0"/>
              <a:t>Actualmente en Andalucía el primer millón de euros está exento y lo que supere ese importe está bonificado en un 99% para herederos incluidos en de los </a:t>
            </a:r>
            <a:r>
              <a:rPr lang="es-ES" sz="1600" b="1" dirty="0"/>
              <a:t>grupos I y II </a:t>
            </a:r>
            <a:r>
              <a:rPr lang="es-ES" sz="1600" dirty="0"/>
              <a:t>(padres, hijos, cónyuges abuelos, nietos y asimilados) tienen una </a:t>
            </a:r>
            <a:r>
              <a:rPr lang="es-ES" sz="1600" b="1" dirty="0"/>
              <a:t>bonificación del 99%.</a:t>
            </a:r>
          </a:p>
          <a:p>
            <a:r>
              <a:rPr lang="es-ES" sz="1600" b="1" dirty="0"/>
              <a:t>IIVTNU</a:t>
            </a:r>
            <a:r>
              <a:rPr lang="es-ES" sz="1600" dirty="0"/>
              <a:t>. En el caso de herencia el </a:t>
            </a:r>
            <a:r>
              <a:rPr lang="es-ES" sz="1600" b="1" dirty="0"/>
              <a:t>sujeto pasivo </a:t>
            </a:r>
            <a:r>
              <a:rPr lang="es-ES" sz="1600" dirty="0"/>
              <a:t>de la plusvalía no es el transmitente como en el caso de una venta, sino el </a:t>
            </a:r>
            <a:r>
              <a:rPr lang="es-ES" sz="1600" dirty="0" err="1"/>
              <a:t>adquierente</a:t>
            </a:r>
            <a:r>
              <a:rPr lang="es-ES" sz="1600" dirty="0"/>
              <a:t> (</a:t>
            </a:r>
            <a:r>
              <a:rPr lang="es-ES" sz="1600" b="1" dirty="0"/>
              <a:t>heredero</a:t>
            </a:r>
            <a:r>
              <a:rPr lang="es-ES" sz="1600" dirty="0"/>
              <a:t>), ya que se entiende que es este el beneficiario del incremento de valor de los terrenos urbanos.</a:t>
            </a:r>
          </a:p>
        </p:txBody>
      </p:sp>
    </p:spTree>
    <p:extLst>
      <p:ext uri="{BB962C8B-B14F-4D97-AF65-F5344CB8AC3E}">
        <p14:creationId xmlns:p14="http://schemas.microsoft.com/office/powerpoint/2010/main" val="42579637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8C6521F1-7FBE-BB51-D164-0745B7A7BDF6}"/>
              </a:ext>
            </a:extLst>
          </p:cNvPr>
          <p:cNvSpPr txBox="1"/>
          <p:nvPr/>
        </p:nvSpPr>
        <p:spPr>
          <a:xfrm>
            <a:off x="2141070" y="655500"/>
            <a:ext cx="1061509" cy="646331"/>
          </a:xfrm>
          <a:prstGeom prst="rect">
            <a:avLst/>
          </a:prstGeom>
          <a:noFill/>
        </p:spPr>
        <p:txBody>
          <a:bodyPr wrap="none" rtlCol="0">
            <a:spAutoFit/>
          </a:bodyPr>
          <a:lstStyle/>
          <a:p>
            <a:r>
              <a:rPr lang="es-ES" sz="3600" b="1" dirty="0">
                <a:solidFill>
                  <a:srgbClr val="002060"/>
                </a:solidFill>
              </a:rPr>
              <a:t>IRPF</a:t>
            </a:r>
          </a:p>
        </p:txBody>
      </p:sp>
      <p:pic>
        <p:nvPicPr>
          <p:cNvPr id="7" name="Imagen 6" descr="Un dibujo animado&#10;&#10;Descripción generada automáticamente con confianza baja">
            <a:extLst>
              <a:ext uri="{FF2B5EF4-FFF2-40B4-BE49-F238E27FC236}">
                <a16:creationId xmlns:a16="http://schemas.microsoft.com/office/drawing/2014/main" id="{175FAC6B-A857-3FD5-ECCD-257B6AD88C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4689" y="5408692"/>
            <a:ext cx="3013881" cy="1320090"/>
          </a:xfrm>
          <a:prstGeom prst="rect">
            <a:avLst/>
          </a:prstGeom>
        </p:spPr>
      </p:pic>
      <p:sp>
        <p:nvSpPr>
          <p:cNvPr id="8" name="CuadroTexto 7">
            <a:extLst>
              <a:ext uri="{FF2B5EF4-FFF2-40B4-BE49-F238E27FC236}">
                <a16:creationId xmlns:a16="http://schemas.microsoft.com/office/drawing/2014/main" id="{EB379AAA-61DB-31C4-B638-24080A9A0F4E}"/>
              </a:ext>
            </a:extLst>
          </p:cNvPr>
          <p:cNvSpPr txBox="1"/>
          <p:nvPr/>
        </p:nvSpPr>
        <p:spPr>
          <a:xfrm>
            <a:off x="271525" y="129218"/>
            <a:ext cx="6848350" cy="369332"/>
          </a:xfrm>
          <a:prstGeom prst="rect">
            <a:avLst/>
          </a:prstGeom>
          <a:noFill/>
        </p:spPr>
        <p:txBody>
          <a:bodyPr wrap="none" rtlCol="0">
            <a:spAutoFit/>
          </a:bodyPr>
          <a:lstStyle/>
          <a:p>
            <a:r>
              <a:rPr lang="es-ES" sz="1800" b="1" dirty="0">
                <a:solidFill>
                  <a:srgbClr val="0070C0"/>
                </a:solidFill>
              </a:rPr>
              <a:t>FISCALIDAD EN EL ENTORNO DEL PATRIMONIO INMOBILIARIO</a:t>
            </a:r>
            <a:endParaRPr lang="es-ES" dirty="0"/>
          </a:p>
        </p:txBody>
      </p:sp>
      <p:pic>
        <p:nvPicPr>
          <p:cNvPr id="10" name="Imagen 9" descr="Interfaz de usuario gráfica&#10;&#10;Descripción generada automáticamente">
            <a:extLst>
              <a:ext uri="{FF2B5EF4-FFF2-40B4-BE49-F238E27FC236}">
                <a16:creationId xmlns:a16="http://schemas.microsoft.com/office/drawing/2014/main" id="{9F179F66-E7B8-8498-B28E-510FD82FB5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7749" y="5271354"/>
            <a:ext cx="2868694" cy="1480970"/>
          </a:xfrm>
          <a:prstGeom prst="rect">
            <a:avLst/>
          </a:prstGeom>
        </p:spPr>
      </p:pic>
      <p:sp>
        <p:nvSpPr>
          <p:cNvPr id="6" name="CuadroTexto 5">
            <a:extLst>
              <a:ext uri="{FF2B5EF4-FFF2-40B4-BE49-F238E27FC236}">
                <a16:creationId xmlns:a16="http://schemas.microsoft.com/office/drawing/2014/main" id="{0052CDAC-E916-84B2-D20A-16221B33AB42}"/>
              </a:ext>
            </a:extLst>
          </p:cNvPr>
          <p:cNvSpPr txBox="1"/>
          <p:nvPr/>
        </p:nvSpPr>
        <p:spPr>
          <a:xfrm flipH="1">
            <a:off x="3248298" y="1951630"/>
            <a:ext cx="6987523" cy="2308324"/>
          </a:xfrm>
          <a:prstGeom prst="rect">
            <a:avLst/>
          </a:prstGeom>
          <a:noFill/>
        </p:spPr>
        <p:txBody>
          <a:bodyPr wrap="square" rtlCol="0">
            <a:spAutoFit/>
          </a:bodyPr>
          <a:lstStyle/>
          <a:p>
            <a:pPr marL="285750" indent="-285750">
              <a:buFont typeface="Arial" panose="020B0604020202020204" pitchFamily="34" charset="0"/>
              <a:buChar char="•"/>
            </a:pPr>
            <a:r>
              <a:rPr lang="es-ES" dirty="0"/>
              <a:t>RENTAS INMOBILIARIAS POR INMUEBLES A DISPOSICIÓN</a:t>
            </a:r>
          </a:p>
          <a:p>
            <a:pPr marL="285750" indent="-285750">
              <a:buFont typeface="Arial" panose="020B0604020202020204" pitchFamily="34" charset="0"/>
              <a:buChar char="•"/>
            </a:pPr>
            <a:r>
              <a:rPr lang="es-ES" dirty="0"/>
              <a:t>RENTAS INMOBILIARIAS POR INMUEBLES EN ALQUILER</a:t>
            </a:r>
          </a:p>
          <a:p>
            <a:pPr marL="285750" indent="-285750">
              <a:buFont typeface="Arial" panose="020B0604020202020204" pitchFamily="34" charset="0"/>
              <a:buChar char="•"/>
            </a:pPr>
            <a:r>
              <a:rPr lang="es-ES" dirty="0"/>
              <a:t>GANANCIAS PATRIMONIALES POR TRANSMISIÓN DE INMUEBLES</a:t>
            </a:r>
          </a:p>
          <a:p>
            <a:pPr marL="285750" indent="-285750">
              <a:buFont typeface="Arial" panose="020B0604020202020204" pitchFamily="34" charset="0"/>
              <a:buChar char="•"/>
            </a:pPr>
            <a:r>
              <a:rPr lang="es-ES" dirty="0"/>
              <a:t>RETENCIONES SOBRE RENDIMIENTOS DEL CAPITAL INMOBILIARIO</a:t>
            </a:r>
          </a:p>
          <a:p>
            <a:pPr marL="285750" indent="-285750">
              <a:buFont typeface="Arial" panose="020B0604020202020204" pitchFamily="34" charset="0"/>
              <a:buChar char="•"/>
            </a:pPr>
            <a:r>
              <a:rPr lang="es-ES" dirty="0"/>
              <a:t>RETENCIONES EN LA ADQUISICIÓN DE INMUEBLES A NO RESIDENTES.</a:t>
            </a:r>
          </a:p>
        </p:txBody>
      </p:sp>
    </p:spTree>
    <p:extLst>
      <p:ext uri="{BB962C8B-B14F-4D97-AF65-F5344CB8AC3E}">
        <p14:creationId xmlns:p14="http://schemas.microsoft.com/office/powerpoint/2010/main" val="1789289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8C6521F1-7FBE-BB51-D164-0745B7A7BDF6}"/>
              </a:ext>
            </a:extLst>
          </p:cNvPr>
          <p:cNvSpPr txBox="1"/>
          <p:nvPr/>
        </p:nvSpPr>
        <p:spPr>
          <a:xfrm>
            <a:off x="1653735" y="502568"/>
            <a:ext cx="10212708" cy="954107"/>
          </a:xfrm>
          <a:prstGeom prst="rect">
            <a:avLst/>
          </a:prstGeom>
          <a:noFill/>
        </p:spPr>
        <p:txBody>
          <a:bodyPr wrap="square" rtlCol="0">
            <a:spAutoFit/>
          </a:bodyPr>
          <a:lstStyle/>
          <a:p>
            <a:r>
              <a:rPr lang="es-ES" sz="3200" b="1" dirty="0">
                <a:solidFill>
                  <a:srgbClr val="002060"/>
                </a:solidFill>
              </a:rPr>
              <a:t>IMPUESTO SOBRE SUCESIONES Y DONACIONES</a:t>
            </a:r>
          </a:p>
          <a:p>
            <a:r>
              <a:rPr lang="es-ES" sz="2400" b="1" dirty="0">
                <a:solidFill>
                  <a:srgbClr val="0070C0"/>
                </a:solidFill>
              </a:rPr>
              <a:t>VALORACIÓN DEL INMUEBLE HEREDADO</a:t>
            </a:r>
          </a:p>
        </p:txBody>
      </p:sp>
      <p:sp>
        <p:nvSpPr>
          <p:cNvPr id="8" name="CuadroTexto 7">
            <a:extLst>
              <a:ext uri="{FF2B5EF4-FFF2-40B4-BE49-F238E27FC236}">
                <a16:creationId xmlns:a16="http://schemas.microsoft.com/office/drawing/2014/main" id="{EB379AAA-61DB-31C4-B638-24080A9A0F4E}"/>
              </a:ext>
            </a:extLst>
          </p:cNvPr>
          <p:cNvSpPr txBox="1"/>
          <p:nvPr/>
        </p:nvSpPr>
        <p:spPr>
          <a:xfrm>
            <a:off x="242950" y="129218"/>
            <a:ext cx="6848350" cy="369332"/>
          </a:xfrm>
          <a:prstGeom prst="rect">
            <a:avLst/>
          </a:prstGeom>
          <a:noFill/>
        </p:spPr>
        <p:txBody>
          <a:bodyPr wrap="none" rtlCol="0">
            <a:spAutoFit/>
          </a:bodyPr>
          <a:lstStyle/>
          <a:p>
            <a:r>
              <a:rPr lang="es-ES" sz="1800" b="1" dirty="0">
                <a:solidFill>
                  <a:srgbClr val="0070C0"/>
                </a:solidFill>
              </a:rPr>
              <a:t>FISCALIDAD EN EL ENTORNO DEL PATRIMONIO INMOBILIARIO</a:t>
            </a:r>
            <a:endParaRPr lang="es-ES" dirty="0"/>
          </a:p>
        </p:txBody>
      </p:sp>
      <p:graphicFrame>
        <p:nvGraphicFramePr>
          <p:cNvPr id="6" name="Tabla 5">
            <a:extLst>
              <a:ext uri="{FF2B5EF4-FFF2-40B4-BE49-F238E27FC236}">
                <a16:creationId xmlns:a16="http://schemas.microsoft.com/office/drawing/2014/main" id="{CCB8E76F-F9DD-344C-F971-EF5E3FC5F03D}"/>
              </a:ext>
            </a:extLst>
          </p:cNvPr>
          <p:cNvGraphicFramePr>
            <a:graphicFrameLocks noGrp="1"/>
          </p:cNvGraphicFramePr>
          <p:nvPr/>
        </p:nvGraphicFramePr>
        <p:xfrm>
          <a:off x="6967103" y="-19504161"/>
          <a:ext cx="3601275" cy="4348617"/>
        </p:xfrm>
        <a:graphic>
          <a:graphicData uri="http://schemas.openxmlformats.org/drawingml/2006/table">
            <a:tbl>
              <a:tblPr firstRow="1" firstCol="1" bandRow="1"/>
              <a:tblGrid>
                <a:gridCol w="905130">
                  <a:extLst>
                    <a:ext uri="{9D8B030D-6E8A-4147-A177-3AD203B41FA5}">
                      <a16:colId xmlns:a16="http://schemas.microsoft.com/office/drawing/2014/main" val="3696997914"/>
                    </a:ext>
                  </a:extLst>
                </a:gridCol>
                <a:gridCol w="597005">
                  <a:extLst>
                    <a:ext uri="{9D8B030D-6E8A-4147-A177-3AD203B41FA5}">
                      <a16:colId xmlns:a16="http://schemas.microsoft.com/office/drawing/2014/main" val="3760727031"/>
                    </a:ext>
                  </a:extLst>
                </a:gridCol>
                <a:gridCol w="597005">
                  <a:extLst>
                    <a:ext uri="{9D8B030D-6E8A-4147-A177-3AD203B41FA5}">
                      <a16:colId xmlns:a16="http://schemas.microsoft.com/office/drawing/2014/main" val="2164007448"/>
                    </a:ext>
                  </a:extLst>
                </a:gridCol>
                <a:gridCol w="597005">
                  <a:extLst>
                    <a:ext uri="{9D8B030D-6E8A-4147-A177-3AD203B41FA5}">
                      <a16:colId xmlns:a16="http://schemas.microsoft.com/office/drawing/2014/main" val="1995639815"/>
                    </a:ext>
                  </a:extLst>
                </a:gridCol>
                <a:gridCol w="905130">
                  <a:extLst>
                    <a:ext uri="{9D8B030D-6E8A-4147-A177-3AD203B41FA5}">
                      <a16:colId xmlns:a16="http://schemas.microsoft.com/office/drawing/2014/main" val="2617428375"/>
                    </a:ext>
                  </a:extLst>
                </a:gridCol>
              </a:tblGrid>
              <a:tr h="0">
                <a:tc gridSpan="2">
                  <a:txBody>
                    <a:bodyPr/>
                    <a:lstStyle/>
                    <a:p>
                      <a:pPr marL="945515" marR="1270" indent="-6350" algn="l">
                        <a:lnSpc>
                          <a:spcPct val="107000"/>
                        </a:lnSpc>
                        <a:spcAft>
                          <a:spcPts val="600"/>
                        </a:spcAft>
                      </a:pPr>
                      <a:r>
                        <a:rPr lang="es-ES" sz="1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Tipos reducidos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a:noFill/>
                    </a:lnL>
                    <a:lnR>
                      <a:noFill/>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808080"/>
                    </a:solidFill>
                  </a:tcPr>
                </a:tc>
                <a:tc hMerge="1">
                  <a:txBody>
                    <a:bodyPr/>
                    <a:lstStyle/>
                    <a:p>
                      <a:endParaRPr lang="es-ES"/>
                    </a:p>
                  </a:txBody>
                  <a:tcPr/>
                </a:tc>
                <a:tc gridSpan="2">
                  <a:txBody>
                    <a:bodyPr/>
                    <a:lstStyle/>
                    <a:p>
                      <a:pPr marL="945515" marR="34925" indent="-6350" algn="r">
                        <a:lnSpc>
                          <a:spcPct val="107000"/>
                        </a:lnSpc>
                        <a:spcAft>
                          <a:spcPts val="600"/>
                        </a:spcAft>
                      </a:pPr>
                      <a:r>
                        <a:rPr lang="es-ES" sz="1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a:noFill/>
                    </a:lnL>
                    <a:lnR>
                      <a:noFill/>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808080"/>
                    </a:solidFill>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a:noFill/>
                    </a:lnR>
                    <a:lnT>
                      <a:noFill/>
                    </a:lnT>
                    <a:lnB>
                      <a:noFill/>
                    </a:lnB>
                  </a:tcPr>
                </a:tc>
                <a:extLst>
                  <a:ext uri="{0D108BD9-81ED-4DB2-BD59-A6C34878D82A}">
                    <a16:rowId xmlns:a16="http://schemas.microsoft.com/office/drawing/2014/main" val="945369553"/>
                  </a:ext>
                </a:extLst>
              </a:tr>
              <a:tr h="87240">
                <a:tc gridSpan="2">
                  <a:txBody>
                    <a:bodyPr/>
                    <a:lstStyle/>
                    <a:p>
                      <a:pPr marL="945515" marR="2540" indent="-6350" algn="just">
                        <a:lnSpc>
                          <a:spcPct val="112000"/>
                        </a:lnSpc>
                        <a:spcAft>
                          <a:spcPts val="29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Viviendas, garajes (máximo 2 unidades), y anexos que se transmitan conjuntamente con la vivienda, entregadas por promotor (1ª. entrega).  </a:t>
                      </a:r>
                    </a:p>
                    <a:p>
                      <a:pPr marL="945515" marR="19685" indent="-6350" algn="l">
                        <a:lnSpc>
                          <a:spcPct val="112000"/>
                        </a:lnSpc>
                        <a:spcAft>
                          <a:spcPts val="30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Por anexos se entienden, entre otros, además de las plazas de garaje, los sótanos, las buhardillas o trasteros, escaleras, porterías, así como pistas de deporte, jardines, piscinas y espacios de uso común en la propia parcela y que se transmitan simultáneamente con ellos. </a:t>
                      </a:r>
                    </a:p>
                    <a:p>
                      <a:pPr marL="945515" marR="1270" indent="-6350" algn="l">
                        <a:lnSpc>
                          <a:spcPct val="112000"/>
                        </a:lnSpc>
                        <a:spcAft>
                          <a:spcPts val="29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No tendrán la consideración de anexos a viviendas los locales de negocio, aunque se transmitan conjuntamente con los edificios o parte de los mismos destinados a viviendas. </a:t>
                      </a:r>
                    </a:p>
                    <a:p>
                      <a:pPr marL="945515" marR="2540" indent="-6350" algn="l">
                        <a:lnSpc>
                          <a:spcPct val="112000"/>
                        </a:lnSpc>
                        <a:spcAft>
                          <a:spcPts val="29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 entrega de viviendas unifamiliares con sus terrenos accesorios realizadas por empresarios o profesionales en el ejercicio de su actividad, tributarán al 10% siempre y cuando estos no superen los 5.000 metros cuadrados; el exceso tributará al régimen general (21%). </a:t>
                      </a:r>
                    </a:p>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Se excluyen: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397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4102891781"/>
                  </a:ext>
                </a:extLst>
              </a:tr>
              <a:tr h="0">
                <a:tc gridSpan="2">
                  <a:txBody>
                    <a:bodyPr/>
                    <a:lstStyle/>
                    <a:p>
                      <a:pPr marL="945515" marR="1270" indent="-6350" algn="l">
                        <a:lnSpc>
                          <a:spcPct val="107000"/>
                        </a:lnSpc>
                        <a:spcAft>
                          <a:spcPts val="600"/>
                        </a:spcAft>
                        <a:tabLst>
                          <a:tab pos="830580" algn="ctr"/>
                        </a:tabLst>
                      </a:pPr>
                      <a:r>
                        <a:rPr lang="es-ES" sz="10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s-ES" sz="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Locales de negocio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397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21%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573092619"/>
                  </a:ext>
                </a:extLst>
              </a:tr>
              <a:tr h="0">
                <a:tc gridSpan="2">
                  <a:txBody>
                    <a:bodyPr/>
                    <a:lstStyle/>
                    <a:p>
                      <a:pPr marL="945515" marR="1270" indent="-6350" algn="l">
                        <a:lnSpc>
                          <a:spcPct val="107000"/>
                        </a:lnSpc>
                        <a:spcAft>
                          <a:spcPts val="600"/>
                        </a:spcAft>
                        <a:tabLst>
                          <a:tab pos="1474470" algn="ctr"/>
                        </a:tabLst>
                      </a:pPr>
                      <a:r>
                        <a:rPr lang="es-ES" sz="10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s-ES" sz="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Edificaciones destinadas a su demolición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397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21%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401091624"/>
                  </a:ext>
                </a:extLst>
              </a:tr>
              <a:tr h="54882">
                <a:tc gridSpan="2">
                  <a:txBody>
                    <a:bodyPr/>
                    <a:lstStyle/>
                    <a:p>
                      <a:pPr marL="945515" marR="1270" indent="-6350" algn="l">
                        <a:lnSpc>
                          <a:spcPct val="107000"/>
                        </a:lnSpc>
                        <a:spcAft>
                          <a:spcPts val="36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Entrega de casas prefabricadas. </a:t>
                      </a:r>
                    </a:p>
                    <a:p>
                      <a:pPr marL="945515" marR="1270" indent="-6350" algn="l">
                        <a:lnSpc>
                          <a:spcPct val="107000"/>
                        </a:lnSpc>
                        <a:spcAft>
                          <a:spcPts val="4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Tendrán la consideración de edificación las casas prefabricadas y otras </a:t>
                      </a:r>
                    </a:p>
                    <a:p>
                      <a:pPr marL="945515" marR="7620" indent="-6350" algn="l">
                        <a:lnSpc>
                          <a:spcPct val="112000"/>
                        </a:lnSpc>
                        <a:spcAft>
                          <a:spcPts val="18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construcciones modulares que se unan permanentemente al suelo y que, objetiva y legalmente consideradas, sean susceptibles de ser utilizadas como vivienda.  </a:t>
                      </a:r>
                    </a:p>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Precisión: En el supuesto de que la casa prefabricada pueda ser objeto de traslado a otro lugar, sin quebranto de la materia ni menoscabo del objeto, no se estaría ante una edificación y, por tanto, no sería aplicable el tipo reducido del 10 por ciento aplicable a las edificaciones aptas para su utilización como viviendas, sino el tipo impositivo general del 21 por ciento.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70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w="1270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3165188559"/>
                  </a:ext>
                </a:extLst>
              </a:tr>
              <a:tr h="1102635">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a:noFill/>
                    </a:lnB>
                  </a:tcPr>
                </a:tc>
                <a:tc gridSpan="2">
                  <a:txBody>
                    <a:bodyPr/>
                    <a:lstStyle/>
                    <a:p>
                      <a:pPr marL="945515" marR="1270" indent="-6350" algn="l">
                        <a:lnSpc>
                          <a:spcPct val="112000"/>
                        </a:lnSpc>
                        <a:spcAft>
                          <a:spcPts val="42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Las ejecuciones de obra de renovación y reparación realizadas en viviendas, cuando se cumplan los siguientes requisitos: </a:t>
                      </a:r>
                    </a:p>
                    <a:p>
                      <a:pPr marL="342900" marR="1270" lvl="0" indent="-342900" algn="l" fontAlgn="base">
                        <a:lnSpc>
                          <a:spcPct val="112000"/>
                        </a:lnSpc>
                        <a:spcAft>
                          <a:spcPts val="125"/>
                        </a:spcAft>
                        <a:buClr>
                          <a:srgbClr val="000000"/>
                        </a:buClr>
                        <a:buSzPts val="1000"/>
                        <a:buFont typeface="+mj-lt"/>
                        <a:buAutoNum type="alphaLcParenR"/>
                      </a:pPr>
                      <a:r>
                        <a:rPr lang="es-ES" sz="100" u="none" strike="noStrike">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Que el destinatario sea persona física y utilice la vivienda a que se refieren las obras para su uso particular, o sea una comunidad de propietarios. </a:t>
                      </a:r>
                    </a:p>
                    <a:p>
                      <a:pPr marL="342900" marR="1270" lvl="0" indent="-342900" algn="l" fontAlgn="base">
                        <a:lnSpc>
                          <a:spcPct val="112000"/>
                        </a:lnSpc>
                        <a:spcAft>
                          <a:spcPts val="125"/>
                        </a:spcAft>
                        <a:buClr>
                          <a:srgbClr val="000000"/>
                        </a:buClr>
                        <a:buSzPts val="1000"/>
                        <a:buFont typeface="+mj-lt"/>
                        <a:buAutoNum type="alphaLcParenR"/>
                      </a:pPr>
                      <a:r>
                        <a:rPr lang="es-ES" sz="100" u="none" strike="noStrike">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Que la construcción o rehabilitación haya concluido al menos dos años antes del inicio de las obras. </a:t>
                      </a:r>
                    </a:p>
                    <a:p>
                      <a:pPr marL="342900" marR="1270" lvl="0" indent="-342900" algn="l" fontAlgn="base">
                        <a:lnSpc>
                          <a:spcPct val="107000"/>
                        </a:lnSpc>
                        <a:spcAft>
                          <a:spcPts val="600"/>
                        </a:spcAft>
                        <a:buClr>
                          <a:srgbClr val="000000"/>
                        </a:buClr>
                        <a:buSzPts val="1000"/>
                        <a:buFont typeface="+mj-lt"/>
                        <a:buAutoNum type="alphaLcParenR"/>
                      </a:pPr>
                      <a:r>
                        <a:rPr lang="es-ES" sz="100" u="none" strike="noStrike">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Que la persona que realice las obras no aporte materiales o, su coste no exceda del 40 por ciento de la base imponible de la operación.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3369248045"/>
                  </a:ext>
                </a:extLst>
              </a:tr>
              <a:tr h="693927">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945515" marR="1270" indent="-6350" algn="l">
                        <a:lnSpc>
                          <a:spcPct val="112000"/>
                        </a:lnSpc>
                        <a:spcAft>
                          <a:spcPts val="18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Ejecuciones de obra sobre edificaciones destinadas principalmente a viviendas, incluidos locales, anejos, garajes e instalaciones complementarias. </a:t>
                      </a:r>
                    </a:p>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Precisión: Se considerarán destinadas principalmente a viviendas, las edificaciones en las que al menos el 50 por ciento de la superficie construida se destine a dicha utilización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945515" marR="1270" indent="-6350" algn="r">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395645864"/>
                  </a:ext>
                </a:extLst>
              </a:tr>
              <a:tr h="371225">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17970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1º. Las ejecuciones de obras consecuencia de contratos directamente formalizados entre el promotor y el contratista que tengan por objeto la construcción o rehabilitación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2080492731"/>
                  </a:ext>
                </a:extLst>
              </a:tr>
              <a:tr h="414094">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17970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2º. Las ventas con instalación de armarios de cocina y de baño y de armarios empotrados, consecuencia de contratos directamente formalizados con el promotor de la construcción o rehabilitación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1586080252"/>
                  </a:ext>
                </a:extLst>
              </a:tr>
              <a:tr h="588091">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179705" marR="26035"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3º. Las ejecuciones de obra consecuencia de contratos directamente formalizados entre las Comunidades de Propietarios y el contratista que tengan por objeto la construcción de garajes complementarios en terrenos o locales comunes, con un máximo de 2 plazas por propietario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690894868"/>
                  </a:ext>
                </a:extLst>
              </a:tr>
              <a:tr h="552787">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Las viviendas de protección oficial de régimen especial o de promoción pública, cuando las entregas se efectúen por sus promotores, incluidos los garajes (con un máximo de dos unidades), y anexos situados en el mismo edificio que se transmitan conjuntamente.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tc gridSpan="2">
                  <a:txBody>
                    <a:bodyPr/>
                    <a:lstStyle/>
                    <a:p>
                      <a:pPr marL="945515" marR="34925" indent="-6350" algn="r">
                        <a:lnSpc>
                          <a:spcPct val="107000"/>
                        </a:lnSpc>
                        <a:spcAft>
                          <a:spcPts val="600"/>
                        </a:spcAft>
                      </a:pPr>
                      <a:r>
                        <a:rPr lang="es-ES" sz="1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 </a:t>
                      </a:r>
                      <a:endParaRPr lang="es-ES" sz="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4000904190"/>
                  </a:ext>
                </a:extLst>
              </a:tr>
            </a:tbl>
          </a:graphicData>
        </a:graphic>
      </p:graphicFrame>
      <p:pic>
        <p:nvPicPr>
          <p:cNvPr id="7" name="Imagen 6" descr="Un dibujo animado&#10;&#10;Descripción generada automáticamente con confianza baja">
            <a:extLst>
              <a:ext uri="{FF2B5EF4-FFF2-40B4-BE49-F238E27FC236}">
                <a16:creationId xmlns:a16="http://schemas.microsoft.com/office/drawing/2014/main" id="{175FAC6B-A857-3FD5-ECCD-257B6AD88C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5557" y="5482323"/>
            <a:ext cx="3013881" cy="1320090"/>
          </a:xfrm>
          <a:prstGeom prst="rect">
            <a:avLst/>
          </a:prstGeom>
        </p:spPr>
      </p:pic>
      <p:pic>
        <p:nvPicPr>
          <p:cNvPr id="10" name="Imagen 9" descr="Interfaz de usuario gráfica&#10;&#10;Descripción generada automáticamente">
            <a:extLst>
              <a:ext uri="{FF2B5EF4-FFF2-40B4-BE49-F238E27FC236}">
                <a16:creationId xmlns:a16="http://schemas.microsoft.com/office/drawing/2014/main" id="{9F179F66-E7B8-8498-B28E-510FD82FB5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7749" y="5321443"/>
            <a:ext cx="2868694" cy="1480970"/>
          </a:xfrm>
          <a:prstGeom prst="rect">
            <a:avLst/>
          </a:prstGeom>
        </p:spPr>
      </p:pic>
      <p:sp>
        <p:nvSpPr>
          <p:cNvPr id="3" name="CuadroTexto 2">
            <a:extLst>
              <a:ext uri="{FF2B5EF4-FFF2-40B4-BE49-F238E27FC236}">
                <a16:creationId xmlns:a16="http://schemas.microsoft.com/office/drawing/2014/main" id="{E0D40DF5-983E-60E0-4DFD-F076FADBE864}"/>
              </a:ext>
            </a:extLst>
          </p:cNvPr>
          <p:cNvSpPr txBox="1"/>
          <p:nvPr/>
        </p:nvSpPr>
        <p:spPr>
          <a:xfrm>
            <a:off x="1074057" y="1456675"/>
            <a:ext cx="10493829" cy="4278094"/>
          </a:xfrm>
          <a:prstGeom prst="rect">
            <a:avLst/>
          </a:prstGeom>
          <a:noFill/>
        </p:spPr>
        <p:txBody>
          <a:bodyPr wrap="square" rtlCol="0">
            <a:spAutoFit/>
          </a:bodyPr>
          <a:lstStyle/>
          <a:p>
            <a:r>
              <a:rPr lang="es-ES" sz="1600" dirty="0"/>
              <a:t> Con la entrada en vigor del valor de referencia fijado por el Catastro, los inmuebles recibidos en herencia </a:t>
            </a:r>
            <a:r>
              <a:rPr lang="es-ES" sz="1600" b="1" dirty="0"/>
              <a:t>han de valorarse como </a:t>
            </a:r>
            <a:r>
              <a:rPr lang="es-ES" sz="1600" b="1" i="1" dirty="0"/>
              <a:t>mínimo</a:t>
            </a:r>
            <a:r>
              <a:rPr lang="es-ES" sz="1600" b="1" dirty="0"/>
              <a:t> por ese valor de referencia</a:t>
            </a:r>
            <a:r>
              <a:rPr lang="es-ES" sz="1600" dirty="0"/>
              <a:t>.</a:t>
            </a:r>
          </a:p>
          <a:p>
            <a:r>
              <a:rPr lang="es-ES" sz="1600" dirty="0"/>
              <a:t>Sin embargo, pensemos en las tres siguientes </a:t>
            </a:r>
            <a:r>
              <a:rPr lang="es-ES" sz="1600" b="1" dirty="0"/>
              <a:t>circunstancias</a:t>
            </a:r>
            <a:r>
              <a:rPr lang="es-ES" sz="1600" dirty="0"/>
              <a:t> hipotéticas:</a:t>
            </a:r>
          </a:p>
          <a:p>
            <a:pPr marL="285750" indent="-285750">
              <a:buFont typeface="Arial" panose="020B0604020202020204" pitchFamily="34" charset="0"/>
              <a:buChar char="•"/>
            </a:pPr>
            <a:r>
              <a:rPr lang="es-ES" sz="1600" dirty="0"/>
              <a:t>Por el montante de la herencia y el parentesco con el causante la cuota tributaria del ISD va a ser nula.</a:t>
            </a:r>
          </a:p>
          <a:p>
            <a:pPr marL="285750" indent="-285750">
              <a:buFont typeface="Arial" panose="020B0604020202020204" pitchFamily="34" charset="0"/>
              <a:buChar char="•"/>
            </a:pPr>
            <a:r>
              <a:rPr lang="es-ES" sz="1600" dirty="0"/>
              <a:t>El heredero tiene la intención de vender algún o algunos de los inmuebles que hereda.</a:t>
            </a:r>
          </a:p>
          <a:p>
            <a:pPr marL="285750" indent="-285750">
              <a:buFont typeface="Arial" panose="020B0604020202020204" pitchFamily="34" charset="0"/>
              <a:buChar char="•"/>
            </a:pPr>
            <a:r>
              <a:rPr lang="es-ES" sz="1600" dirty="0"/>
              <a:t>EL previsible precio de venta del/ de los inmueble/s que el heredero pretende vender tras la aceptación de la herencia vaya a ser superior al valor de referencia catastral del/ de los inmueble/s.</a:t>
            </a:r>
          </a:p>
          <a:p>
            <a:r>
              <a:rPr lang="es-ES" sz="1600" dirty="0"/>
              <a:t>Si se da este caso, y escrituramos en la aceptación de herencia el inmueble heredado por su valor de referencia catastral, cuando ese inmueble se venda, si se escritura por un valor superior, ello generará una </a:t>
            </a:r>
            <a:r>
              <a:rPr lang="es-ES" sz="1600" b="1" dirty="0"/>
              <a:t>ganancia patrimonial </a:t>
            </a:r>
            <a:r>
              <a:rPr lang="es-ES" sz="1600" dirty="0"/>
              <a:t>que tributará en IRPF. </a:t>
            </a:r>
          </a:p>
          <a:p>
            <a:r>
              <a:rPr lang="es-ES" sz="1600" dirty="0"/>
              <a:t>Por el contrario, si escrituramos en la herencia por un valor superior al de referencia, en el momento de la venta habremos absorbido esa ganancia patrimonial o incluso tendremos una </a:t>
            </a:r>
            <a:r>
              <a:rPr lang="es-ES" sz="1600" b="1" dirty="0"/>
              <a:t>pérdida patrimonial</a:t>
            </a:r>
            <a:r>
              <a:rPr lang="es-ES" sz="1600" dirty="0"/>
              <a:t>, compensable con futuras ganancias patrimoniales durante un plazo de cuatro años.</a:t>
            </a:r>
          </a:p>
          <a:p>
            <a:r>
              <a:rPr lang="es-ES" sz="1600" dirty="0"/>
              <a:t>Escriturar en la herencia por un valor superior al de referencia nos puede suponer unos mayores costes de las escrituras (AJD), pero insignificantes frente a lo que supondría la ganancia patrimonial en IRPF.</a:t>
            </a:r>
          </a:p>
          <a:p>
            <a:endParaRPr lang="es-ES" sz="1600" dirty="0"/>
          </a:p>
        </p:txBody>
      </p:sp>
    </p:spTree>
    <p:extLst>
      <p:ext uri="{BB962C8B-B14F-4D97-AF65-F5344CB8AC3E}">
        <p14:creationId xmlns:p14="http://schemas.microsoft.com/office/powerpoint/2010/main" val="6276134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8C6521F1-7FBE-BB51-D164-0745B7A7BDF6}"/>
              </a:ext>
            </a:extLst>
          </p:cNvPr>
          <p:cNvSpPr txBox="1"/>
          <p:nvPr/>
        </p:nvSpPr>
        <p:spPr>
          <a:xfrm>
            <a:off x="1653735" y="502568"/>
            <a:ext cx="10212708" cy="954107"/>
          </a:xfrm>
          <a:prstGeom prst="rect">
            <a:avLst/>
          </a:prstGeom>
          <a:noFill/>
        </p:spPr>
        <p:txBody>
          <a:bodyPr wrap="square" rtlCol="0">
            <a:spAutoFit/>
          </a:bodyPr>
          <a:lstStyle/>
          <a:p>
            <a:r>
              <a:rPr lang="es-ES" sz="3200" b="1" dirty="0">
                <a:solidFill>
                  <a:srgbClr val="002060"/>
                </a:solidFill>
              </a:rPr>
              <a:t>EL VALOR DE REFERENCIA CATASTRAL</a:t>
            </a:r>
          </a:p>
          <a:p>
            <a:r>
              <a:rPr lang="es-ES" sz="2400" b="1" dirty="0">
                <a:solidFill>
                  <a:srgbClr val="0070C0"/>
                </a:solidFill>
              </a:rPr>
              <a:t>IMPLICACIONES FISCALES</a:t>
            </a:r>
          </a:p>
        </p:txBody>
      </p:sp>
      <p:sp>
        <p:nvSpPr>
          <p:cNvPr id="8" name="CuadroTexto 7">
            <a:extLst>
              <a:ext uri="{FF2B5EF4-FFF2-40B4-BE49-F238E27FC236}">
                <a16:creationId xmlns:a16="http://schemas.microsoft.com/office/drawing/2014/main" id="{EB379AAA-61DB-31C4-B638-24080A9A0F4E}"/>
              </a:ext>
            </a:extLst>
          </p:cNvPr>
          <p:cNvSpPr txBox="1"/>
          <p:nvPr/>
        </p:nvSpPr>
        <p:spPr>
          <a:xfrm>
            <a:off x="242950" y="129218"/>
            <a:ext cx="6848350" cy="369332"/>
          </a:xfrm>
          <a:prstGeom prst="rect">
            <a:avLst/>
          </a:prstGeom>
          <a:noFill/>
        </p:spPr>
        <p:txBody>
          <a:bodyPr wrap="none" rtlCol="0">
            <a:spAutoFit/>
          </a:bodyPr>
          <a:lstStyle/>
          <a:p>
            <a:r>
              <a:rPr lang="es-ES" sz="1800" b="1" dirty="0">
                <a:solidFill>
                  <a:srgbClr val="0070C0"/>
                </a:solidFill>
              </a:rPr>
              <a:t>FISCALIDAD EN EL ENTORNO DEL PATRIMONIO INMOBILIARIO</a:t>
            </a:r>
            <a:endParaRPr lang="es-ES" dirty="0"/>
          </a:p>
        </p:txBody>
      </p:sp>
      <p:graphicFrame>
        <p:nvGraphicFramePr>
          <p:cNvPr id="6" name="Tabla 5">
            <a:extLst>
              <a:ext uri="{FF2B5EF4-FFF2-40B4-BE49-F238E27FC236}">
                <a16:creationId xmlns:a16="http://schemas.microsoft.com/office/drawing/2014/main" id="{CCB8E76F-F9DD-344C-F971-EF5E3FC5F03D}"/>
              </a:ext>
            </a:extLst>
          </p:cNvPr>
          <p:cNvGraphicFramePr>
            <a:graphicFrameLocks noGrp="1"/>
          </p:cNvGraphicFramePr>
          <p:nvPr/>
        </p:nvGraphicFramePr>
        <p:xfrm>
          <a:off x="6967103" y="-19504161"/>
          <a:ext cx="3601275" cy="4348617"/>
        </p:xfrm>
        <a:graphic>
          <a:graphicData uri="http://schemas.openxmlformats.org/drawingml/2006/table">
            <a:tbl>
              <a:tblPr firstRow="1" firstCol="1" bandRow="1"/>
              <a:tblGrid>
                <a:gridCol w="905130">
                  <a:extLst>
                    <a:ext uri="{9D8B030D-6E8A-4147-A177-3AD203B41FA5}">
                      <a16:colId xmlns:a16="http://schemas.microsoft.com/office/drawing/2014/main" val="3696997914"/>
                    </a:ext>
                  </a:extLst>
                </a:gridCol>
                <a:gridCol w="597005">
                  <a:extLst>
                    <a:ext uri="{9D8B030D-6E8A-4147-A177-3AD203B41FA5}">
                      <a16:colId xmlns:a16="http://schemas.microsoft.com/office/drawing/2014/main" val="3760727031"/>
                    </a:ext>
                  </a:extLst>
                </a:gridCol>
                <a:gridCol w="597005">
                  <a:extLst>
                    <a:ext uri="{9D8B030D-6E8A-4147-A177-3AD203B41FA5}">
                      <a16:colId xmlns:a16="http://schemas.microsoft.com/office/drawing/2014/main" val="2164007448"/>
                    </a:ext>
                  </a:extLst>
                </a:gridCol>
                <a:gridCol w="597005">
                  <a:extLst>
                    <a:ext uri="{9D8B030D-6E8A-4147-A177-3AD203B41FA5}">
                      <a16:colId xmlns:a16="http://schemas.microsoft.com/office/drawing/2014/main" val="1995639815"/>
                    </a:ext>
                  </a:extLst>
                </a:gridCol>
                <a:gridCol w="905130">
                  <a:extLst>
                    <a:ext uri="{9D8B030D-6E8A-4147-A177-3AD203B41FA5}">
                      <a16:colId xmlns:a16="http://schemas.microsoft.com/office/drawing/2014/main" val="2617428375"/>
                    </a:ext>
                  </a:extLst>
                </a:gridCol>
              </a:tblGrid>
              <a:tr h="0">
                <a:tc gridSpan="2">
                  <a:txBody>
                    <a:bodyPr/>
                    <a:lstStyle/>
                    <a:p>
                      <a:pPr marL="945515" marR="1270" indent="-6350" algn="l">
                        <a:lnSpc>
                          <a:spcPct val="107000"/>
                        </a:lnSpc>
                        <a:spcAft>
                          <a:spcPts val="600"/>
                        </a:spcAft>
                      </a:pPr>
                      <a:r>
                        <a:rPr lang="es-ES" sz="1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Tipos reducidos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a:noFill/>
                    </a:lnL>
                    <a:lnR>
                      <a:noFill/>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808080"/>
                    </a:solidFill>
                  </a:tcPr>
                </a:tc>
                <a:tc hMerge="1">
                  <a:txBody>
                    <a:bodyPr/>
                    <a:lstStyle/>
                    <a:p>
                      <a:endParaRPr lang="es-ES"/>
                    </a:p>
                  </a:txBody>
                  <a:tcPr/>
                </a:tc>
                <a:tc gridSpan="2">
                  <a:txBody>
                    <a:bodyPr/>
                    <a:lstStyle/>
                    <a:p>
                      <a:pPr marL="945515" marR="34925" indent="-6350" algn="r">
                        <a:lnSpc>
                          <a:spcPct val="107000"/>
                        </a:lnSpc>
                        <a:spcAft>
                          <a:spcPts val="600"/>
                        </a:spcAft>
                      </a:pPr>
                      <a:r>
                        <a:rPr lang="es-ES" sz="1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a:noFill/>
                    </a:lnL>
                    <a:lnR>
                      <a:noFill/>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808080"/>
                    </a:solidFill>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a:noFill/>
                    </a:lnR>
                    <a:lnT>
                      <a:noFill/>
                    </a:lnT>
                    <a:lnB>
                      <a:noFill/>
                    </a:lnB>
                  </a:tcPr>
                </a:tc>
                <a:extLst>
                  <a:ext uri="{0D108BD9-81ED-4DB2-BD59-A6C34878D82A}">
                    <a16:rowId xmlns:a16="http://schemas.microsoft.com/office/drawing/2014/main" val="945369553"/>
                  </a:ext>
                </a:extLst>
              </a:tr>
              <a:tr h="87240">
                <a:tc gridSpan="2">
                  <a:txBody>
                    <a:bodyPr/>
                    <a:lstStyle/>
                    <a:p>
                      <a:pPr marL="945515" marR="2540" indent="-6350" algn="just">
                        <a:lnSpc>
                          <a:spcPct val="112000"/>
                        </a:lnSpc>
                        <a:spcAft>
                          <a:spcPts val="29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Viviendas, garajes (máximo 2 unidades), y anexos que se transmitan conjuntamente con la vivienda, entregadas por promotor (1ª. entrega).  </a:t>
                      </a:r>
                    </a:p>
                    <a:p>
                      <a:pPr marL="945515" marR="19685" indent="-6350" algn="l">
                        <a:lnSpc>
                          <a:spcPct val="112000"/>
                        </a:lnSpc>
                        <a:spcAft>
                          <a:spcPts val="30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Por anexos se entienden, entre otros, además de las plazas de garaje, los sótanos, las buhardillas o trasteros, escaleras, porterías, así como pistas de deporte, jardines, piscinas y espacios de uso común en la propia parcela y que se transmitan simultáneamente con ellos. </a:t>
                      </a:r>
                    </a:p>
                    <a:p>
                      <a:pPr marL="945515" marR="1270" indent="-6350" algn="l">
                        <a:lnSpc>
                          <a:spcPct val="112000"/>
                        </a:lnSpc>
                        <a:spcAft>
                          <a:spcPts val="29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No tendrán la consideración de anexos a viviendas los locales de negocio, aunque se transmitan conjuntamente con los edificios o parte de los mismos destinados a viviendas. </a:t>
                      </a:r>
                    </a:p>
                    <a:p>
                      <a:pPr marL="945515" marR="2540" indent="-6350" algn="l">
                        <a:lnSpc>
                          <a:spcPct val="112000"/>
                        </a:lnSpc>
                        <a:spcAft>
                          <a:spcPts val="29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 entrega de viviendas unifamiliares con sus terrenos accesorios realizadas por empresarios o profesionales en el ejercicio de su actividad, tributarán al 10% siempre y cuando estos no superen los 5.000 metros cuadrados; el exceso tributará al régimen general (21%). </a:t>
                      </a:r>
                    </a:p>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Se excluyen: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397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4102891781"/>
                  </a:ext>
                </a:extLst>
              </a:tr>
              <a:tr h="0">
                <a:tc gridSpan="2">
                  <a:txBody>
                    <a:bodyPr/>
                    <a:lstStyle/>
                    <a:p>
                      <a:pPr marL="945515" marR="1270" indent="-6350" algn="l">
                        <a:lnSpc>
                          <a:spcPct val="107000"/>
                        </a:lnSpc>
                        <a:spcAft>
                          <a:spcPts val="600"/>
                        </a:spcAft>
                        <a:tabLst>
                          <a:tab pos="830580" algn="ctr"/>
                        </a:tabLst>
                      </a:pPr>
                      <a:r>
                        <a:rPr lang="es-ES" sz="10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s-ES" sz="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Locales de negocio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397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21%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573092619"/>
                  </a:ext>
                </a:extLst>
              </a:tr>
              <a:tr h="0">
                <a:tc gridSpan="2">
                  <a:txBody>
                    <a:bodyPr/>
                    <a:lstStyle/>
                    <a:p>
                      <a:pPr marL="945515" marR="1270" indent="-6350" algn="l">
                        <a:lnSpc>
                          <a:spcPct val="107000"/>
                        </a:lnSpc>
                        <a:spcAft>
                          <a:spcPts val="600"/>
                        </a:spcAft>
                        <a:tabLst>
                          <a:tab pos="1474470" algn="ctr"/>
                        </a:tabLst>
                      </a:pPr>
                      <a:r>
                        <a:rPr lang="es-ES" sz="10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s-ES" sz="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Edificaciones destinadas a su demolición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397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21%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401091624"/>
                  </a:ext>
                </a:extLst>
              </a:tr>
              <a:tr h="54882">
                <a:tc gridSpan="2">
                  <a:txBody>
                    <a:bodyPr/>
                    <a:lstStyle/>
                    <a:p>
                      <a:pPr marL="945515" marR="1270" indent="-6350" algn="l">
                        <a:lnSpc>
                          <a:spcPct val="107000"/>
                        </a:lnSpc>
                        <a:spcAft>
                          <a:spcPts val="36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Entrega de casas prefabricadas. </a:t>
                      </a:r>
                    </a:p>
                    <a:p>
                      <a:pPr marL="945515" marR="1270" indent="-6350" algn="l">
                        <a:lnSpc>
                          <a:spcPct val="107000"/>
                        </a:lnSpc>
                        <a:spcAft>
                          <a:spcPts val="4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Tendrán la consideración de edificación las casas prefabricadas y otras </a:t>
                      </a:r>
                    </a:p>
                    <a:p>
                      <a:pPr marL="945515" marR="7620" indent="-6350" algn="l">
                        <a:lnSpc>
                          <a:spcPct val="112000"/>
                        </a:lnSpc>
                        <a:spcAft>
                          <a:spcPts val="18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construcciones modulares que se unan permanentemente al suelo y que, objetiva y legalmente consideradas, sean susceptibles de ser utilizadas como vivienda.  </a:t>
                      </a:r>
                    </a:p>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Precisión: En el supuesto de que la casa prefabricada pueda ser objeto de traslado a otro lugar, sin quebranto de la materia ni menoscabo del objeto, no se estaría ante una edificación y, por tanto, no sería aplicable el tipo reducido del 10 por ciento aplicable a las edificaciones aptas para su utilización como viviendas, sino el tipo impositivo general del 21 por ciento.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70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w="1270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3165188559"/>
                  </a:ext>
                </a:extLst>
              </a:tr>
              <a:tr h="1102635">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a:noFill/>
                    </a:lnB>
                  </a:tcPr>
                </a:tc>
                <a:tc gridSpan="2">
                  <a:txBody>
                    <a:bodyPr/>
                    <a:lstStyle/>
                    <a:p>
                      <a:pPr marL="945515" marR="1270" indent="-6350" algn="l">
                        <a:lnSpc>
                          <a:spcPct val="112000"/>
                        </a:lnSpc>
                        <a:spcAft>
                          <a:spcPts val="42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Las ejecuciones de obra de renovación y reparación realizadas en viviendas, cuando se cumplan los siguientes requisitos: </a:t>
                      </a:r>
                    </a:p>
                    <a:p>
                      <a:pPr marL="342900" marR="1270" lvl="0" indent="-342900" algn="l" fontAlgn="base">
                        <a:lnSpc>
                          <a:spcPct val="112000"/>
                        </a:lnSpc>
                        <a:spcAft>
                          <a:spcPts val="125"/>
                        </a:spcAft>
                        <a:buClr>
                          <a:srgbClr val="000000"/>
                        </a:buClr>
                        <a:buSzPts val="1000"/>
                        <a:buFont typeface="+mj-lt"/>
                        <a:buAutoNum type="alphaLcParenR"/>
                      </a:pPr>
                      <a:r>
                        <a:rPr lang="es-ES" sz="100" u="none" strike="noStrike">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Que el destinatario sea persona física y utilice la vivienda a que se refieren las obras para su uso particular, o sea una comunidad de propietarios. </a:t>
                      </a:r>
                    </a:p>
                    <a:p>
                      <a:pPr marL="342900" marR="1270" lvl="0" indent="-342900" algn="l" fontAlgn="base">
                        <a:lnSpc>
                          <a:spcPct val="112000"/>
                        </a:lnSpc>
                        <a:spcAft>
                          <a:spcPts val="125"/>
                        </a:spcAft>
                        <a:buClr>
                          <a:srgbClr val="000000"/>
                        </a:buClr>
                        <a:buSzPts val="1000"/>
                        <a:buFont typeface="+mj-lt"/>
                        <a:buAutoNum type="alphaLcParenR"/>
                      </a:pPr>
                      <a:r>
                        <a:rPr lang="es-ES" sz="100" u="none" strike="noStrike">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Que la construcción o rehabilitación haya concluido al menos dos años antes del inicio de las obras. </a:t>
                      </a:r>
                    </a:p>
                    <a:p>
                      <a:pPr marL="342900" marR="1270" lvl="0" indent="-342900" algn="l" fontAlgn="base">
                        <a:lnSpc>
                          <a:spcPct val="107000"/>
                        </a:lnSpc>
                        <a:spcAft>
                          <a:spcPts val="600"/>
                        </a:spcAft>
                        <a:buClr>
                          <a:srgbClr val="000000"/>
                        </a:buClr>
                        <a:buSzPts val="1000"/>
                        <a:buFont typeface="+mj-lt"/>
                        <a:buAutoNum type="alphaLcParenR"/>
                      </a:pPr>
                      <a:r>
                        <a:rPr lang="es-ES" sz="100" u="none" strike="noStrike">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Que la persona que realice las obras no aporte materiales o, su coste no exceda del 40 por ciento de la base imponible de la operación.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3369248045"/>
                  </a:ext>
                </a:extLst>
              </a:tr>
              <a:tr h="693927">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945515" marR="1270" indent="-6350" algn="l">
                        <a:lnSpc>
                          <a:spcPct val="112000"/>
                        </a:lnSpc>
                        <a:spcAft>
                          <a:spcPts val="18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Ejecuciones de obra sobre edificaciones destinadas principalmente a viviendas, incluidos locales, anejos, garajes e instalaciones complementarias. </a:t>
                      </a:r>
                    </a:p>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Precisión: Se considerarán destinadas principalmente a viviendas, las edificaciones en las que al menos el 50 por ciento de la superficie construida se destine a dicha utilización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945515" marR="1270" indent="-6350" algn="r">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395645864"/>
                  </a:ext>
                </a:extLst>
              </a:tr>
              <a:tr h="371225">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17970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1º. Las ejecuciones de obras consecuencia de contratos directamente formalizados entre el promotor y el contratista que tengan por objeto la construcción o rehabilitación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2080492731"/>
                  </a:ext>
                </a:extLst>
              </a:tr>
              <a:tr h="414094">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17970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2º. Las ventas con instalación de armarios de cocina y de baño y de armarios empotrados, consecuencia de contratos directamente formalizados con el promotor de la construcción o rehabilitación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1586080252"/>
                  </a:ext>
                </a:extLst>
              </a:tr>
              <a:tr h="588091">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179705" marR="26035"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3º. Las ejecuciones de obra consecuencia de contratos directamente formalizados entre las Comunidades de Propietarios y el contratista que tengan por objeto la construcción de garajes complementarios en terrenos o locales comunes, con un máximo de 2 plazas por propietario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690894868"/>
                  </a:ext>
                </a:extLst>
              </a:tr>
              <a:tr h="552787">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Las viviendas de protección oficial de régimen especial o de promoción pública, cuando las entregas se efectúen por sus promotores, incluidos los garajes (con un máximo de dos unidades), y anexos situados en el mismo edificio que se transmitan conjuntamente.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tc gridSpan="2">
                  <a:txBody>
                    <a:bodyPr/>
                    <a:lstStyle/>
                    <a:p>
                      <a:pPr marL="945515" marR="34925" indent="-6350" algn="r">
                        <a:lnSpc>
                          <a:spcPct val="107000"/>
                        </a:lnSpc>
                        <a:spcAft>
                          <a:spcPts val="600"/>
                        </a:spcAft>
                      </a:pPr>
                      <a:r>
                        <a:rPr lang="es-ES" sz="1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 </a:t>
                      </a:r>
                      <a:endParaRPr lang="es-ES" sz="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4000904190"/>
                  </a:ext>
                </a:extLst>
              </a:tr>
            </a:tbl>
          </a:graphicData>
        </a:graphic>
      </p:graphicFrame>
      <p:pic>
        <p:nvPicPr>
          <p:cNvPr id="7" name="Imagen 6" descr="Un dibujo animado&#10;&#10;Descripción generada automáticamente con confianza baja">
            <a:extLst>
              <a:ext uri="{FF2B5EF4-FFF2-40B4-BE49-F238E27FC236}">
                <a16:creationId xmlns:a16="http://schemas.microsoft.com/office/drawing/2014/main" id="{175FAC6B-A857-3FD5-ECCD-257B6AD88C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5557" y="5482323"/>
            <a:ext cx="3013881" cy="1320090"/>
          </a:xfrm>
          <a:prstGeom prst="rect">
            <a:avLst/>
          </a:prstGeom>
        </p:spPr>
      </p:pic>
      <p:pic>
        <p:nvPicPr>
          <p:cNvPr id="10" name="Imagen 9" descr="Interfaz de usuario gráfica&#10;&#10;Descripción generada automáticamente">
            <a:extLst>
              <a:ext uri="{FF2B5EF4-FFF2-40B4-BE49-F238E27FC236}">
                <a16:creationId xmlns:a16="http://schemas.microsoft.com/office/drawing/2014/main" id="{9F179F66-E7B8-8498-B28E-510FD82FB5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7749" y="5321443"/>
            <a:ext cx="2868694" cy="1480970"/>
          </a:xfrm>
          <a:prstGeom prst="rect">
            <a:avLst/>
          </a:prstGeom>
        </p:spPr>
      </p:pic>
      <p:sp>
        <p:nvSpPr>
          <p:cNvPr id="3" name="CuadroTexto 2">
            <a:extLst>
              <a:ext uri="{FF2B5EF4-FFF2-40B4-BE49-F238E27FC236}">
                <a16:creationId xmlns:a16="http://schemas.microsoft.com/office/drawing/2014/main" id="{E0D40DF5-983E-60E0-4DFD-F076FADBE864}"/>
              </a:ext>
            </a:extLst>
          </p:cNvPr>
          <p:cNvSpPr txBox="1"/>
          <p:nvPr/>
        </p:nvSpPr>
        <p:spPr>
          <a:xfrm>
            <a:off x="1562438" y="1659285"/>
            <a:ext cx="9067124" cy="3539430"/>
          </a:xfrm>
          <a:prstGeom prst="rect">
            <a:avLst/>
          </a:prstGeom>
          <a:noFill/>
        </p:spPr>
        <p:txBody>
          <a:bodyPr wrap="square" rtlCol="0">
            <a:spAutoFit/>
          </a:bodyPr>
          <a:lstStyle/>
          <a:p>
            <a:r>
              <a:rPr lang="es-ES" sz="1600" dirty="0"/>
              <a:t>El valor de referencia del catastro, regulado por la Ley 11/2021, es aquel valor determinado de forma objetiva para cada inmueble según los datos del catastro relativos a transacciones realizadas ante notario y que correspondería con el precio más probable al que el inmueble podría venderse.</a:t>
            </a:r>
          </a:p>
          <a:p>
            <a:r>
              <a:rPr lang="es-ES" sz="1600" dirty="0"/>
              <a:t>Se puede consultar en </a:t>
            </a:r>
            <a:r>
              <a:rPr lang="es-ES" sz="1600" dirty="0">
                <a:hlinkClick r:id="rId4"/>
              </a:rPr>
              <a:t>https://www.sedecatastro.gob.es/Accesos/SECAccDNI.aspx?Dest=3&amp;ejercicio=2022</a:t>
            </a:r>
            <a:endParaRPr lang="es-ES" sz="1600" dirty="0"/>
          </a:p>
          <a:p>
            <a:r>
              <a:rPr lang="es-ES" sz="1600" dirty="0"/>
              <a:t>El valor de referencia viene a sustituir al valor mínimo fiscal que establecía la Junta de Andalucía basado en el valor catastral y al que se aplicaba un coeficiente multiplicador.</a:t>
            </a:r>
          </a:p>
          <a:p>
            <a:r>
              <a:rPr lang="es-ES" sz="1600" dirty="0"/>
              <a:t>En principio, </a:t>
            </a:r>
            <a:r>
              <a:rPr lang="es-ES" sz="1600" b="1" dirty="0"/>
              <a:t>el VR sólo afecta al ITPAJD y al ISD, </a:t>
            </a:r>
            <a:r>
              <a:rPr lang="es-ES" sz="1600" dirty="0"/>
              <a:t>aunque indirectamente tendrá influencia en el IRPF (ganancias patrimoniales por transmisión de inmuebles adquiridos a partir del 1 de enero de 2022), en el IP (por inmuebles adquiridos a partir del 1 de enero de 2022) y en el IIVTNU (en caso de cálculo objetivo de la plusvalía por inmuebles transmitidos a partir de la fecha indicado).</a:t>
            </a:r>
            <a:endParaRPr lang="es-ES" sz="1600" b="1" dirty="0"/>
          </a:p>
          <a:p>
            <a:endParaRPr lang="es-ES" sz="1600" dirty="0"/>
          </a:p>
        </p:txBody>
      </p:sp>
    </p:spTree>
    <p:extLst>
      <p:ext uri="{BB962C8B-B14F-4D97-AF65-F5344CB8AC3E}">
        <p14:creationId xmlns:p14="http://schemas.microsoft.com/office/powerpoint/2010/main" val="25105831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EB379AAA-61DB-31C4-B638-24080A9A0F4E}"/>
              </a:ext>
            </a:extLst>
          </p:cNvPr>
          <p:cNvSpPr txBox="1"/>
          <p:nvPr/>
        </p:nvSpPr>
        <p:spPr>
          <a:xfrm>
            <a:off x="242950" y="129218"/>
            <a:ext cx="6848350" cy="369332"/>
          </a:xfrm>
          <a:prstGeom prst="rect">
            <a:avLst/>
          </a:prstGeom>
          <a:noFill/>
        </p:spPr>
        <p:txBody>
          <a:bodyPr wrap="none" rtlCol="0">
            <a:spAutoFit/>
          </a:bodyPr>
          <a:lstStyle/>
          <a:p>
            <a:r>
              <a:rPr lang="es-ES" sz="1800" b="1" dirty="0">
                <a:solidFill>
                  <a:srgbClr val="0070C0"/>
                </a:solidFill>
              </a:rPr>
              <a:t>FISCALIDAD EN EL ENTORNO DEL PATRIMONIO INMOBILIARIO</a:t>
            </a:r>
            <a:endParaRPr lang="es-ES" dirty="0"/>
          </a:p>
        </p:txBody>
      </p:sp>
      <p:graphicFrame>
        <p:nvGraphicFramePr>
          <p:cNvPr id="6" name="Tabla 5">
            <a:extLst>
              <a:ext uri="{FF2B5EF4-FFF2-40B4-BE49-F238E27FC236}">
                <a16:creationId xmlns:a16="http://schemas.microsoft.com/office/drawing/2014/main" id="{CCB8E76F-F9DD-344C-F971-EF5E3FC5F03D}"/>
              </a:ext>
            </a:extLst>
          </p:cNvPr>
          <p:cNvGraphicFramePr>
            <a:graphicFrameLocks noGrp="1"/>
          </p:cNvGraphicFramePr>
          <p:nvPr/>
        </p:nvGraphicFramePr>
        <p:xfrm>
          <a:off x="6967103" y="-19504161"/>
          <a:ext cx="3601275" cy="4348617"/>
        </p:xfrm>
        <a:graphic>
          <a:graphicData uri="http://schemas.openxmlformats.org/drawingml/2006/table">
            <a:tbl>
              <a:tblPr firstRow="1" firstCol="1" bandRow="1"/>
              <a:tblGrid>
                <a:gridCol w="905130">
                  <a:extLst>
                    <a:ext uri="{9D8B030D-6E8A-4147-A177-3AD203B41FA5}">
                      <a16:colId xmlns:a16="http://schemas.microsoft.com/office/drawing/2014/main" val="3696997914"/>
                    </a:ext>
                  </a:extLst>
                </a:gridCol>
                <a:gridCol w="597005">
                  <a:extLst>
                    <a:ext uri="{9D8B030D-6E8A-4147-A177-3AD203B41FA5}">
                      <a16:colId xmlns:a16="http://schemas.microsoft.com/office/drawing/2014/main" val="3760727031"/>
                    </a:ext>
                  </a:extLst>
                </a:gridCol>
                <a:gridCol w="597005">
                  <a:extLst>
                    <a:ext uri="{9D8B030D-6E8A-4147-A177-3AD203B41FA5}">
                      <a16:colId xmlns:a16="http://schemas.microsoft.com/office/drawing/2014/main" val="2164007448"/>
                    </a:ext>
                  </a:extLst>
                </a:gridCol>
                <a:gridCol w="597005">
                  <a:extLst>
                    <a:ext uri="{9D8B030D-6E8A-4147-A177-3AD203B41FA5}">
                      <a16:colId xmlns:a16="http://schemas.microsoft.com/office/drawing/2014/main" val="1995639815"/>
                    </a:ext>
                  </a:extLst>
                </a:gridCol>
                <a:gridCol w="905130">
                  <a:extLst>
                    <a:ext uri="{9D8B030D-6E8A-4147-A177-3AD203B41FA5}">
                      <a16:colId xmlns:a16="http://schemas.microsoft.com/office/drawing/2014/main" val="2617428375"/>
                    </a:ext>
                  </a:extLst>
                </a:gridCol>
              </a:tblGrid>
              <a:tr h="0">
                <a:tc gridSpan="2">
                  <a:txBody>
                    <a:bodyPr/>
                    <a:lstStyle/>
                    <a:p>
                      <a:pPr marL="945515" marR="1270" indent="-6350" algn="l">
                        <a:lnSpc>
                          <a:spcPct val="107000"/>
                        </a:lnSpc>
                        <a:spcAft>
                          <a:spcPts val="600"/>
                        </a:spcAft>
                      </a:pPr>
                      <a:r>
                        <a:rPr lang="es-ES" sz="1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Tipos reducidos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a:noFill/>
                    </a:lnL>
                    <a:lnR>
                      <a:noFill/>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808080"/>
                    </a:solidFill>
                  </a:tcPr>
                </a:tc>
                <a:tc hMerge="1">
                  <a:txBody>
                    <a:bodyPr/>
                    <a:lstStyle/>
                    <a:p>
                      <a:endParaRPr lang="es-ES"/>
                    </a:p>
                  </a:txBody>
                  <a:tcPr/>
                </a:tc>
                <a:tc gridSpan="2">
                  <a:txBody>
                    <a:bodyPr/>
                    <a:lstStyle/>
                    <a:p>
                      <a:pPr marL="945515" marR="34925" indent="-6350" algn="r">
                        <a:lnSpc>
                          <a:spcPct val="107000"/>
                        </a:lnSpc>
                        <a:spcAft>
                          <a:spcPts val="600"/>
                        </a:spcAft>
                      </a:pPr>
                      <a:r>
                        <a:rPr lang="es-ES" sz="1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a:noFill/>
                    </a:lnL>
                    <a:lnR>
                      <a:noFill/>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808080"/>
                    </a:solidFill>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a:noFill/>
                    </a:lnR>
                    <a:lnT>
                      <a:noFill/>
                    </a:lnT>
                    <a:lnB>
                      <a:noFill/>
                    </a:lnB>
                  </a:tcPr>
                </a:tc>
                <a:extLst>
                  <a:ext uri="{0D108BD9-81ED-4DB2-BD59-A6C34878D82A}">
                    <a16:rowId xmlns:a16="http://schemas.microsoft.com/office/drawing/2014/main" val="945369553"/>
                  </a:ext>
                </a:extLst>
              </a:tr>
              <a:tr h="87240">
                <a:tc gridSpan="2">
                  <a:txBody>
                    <a:bodyPr/>
                    <a:lstStyle/>
                    <a:p>
                      <a:pPr marL="945515" marR="2540" indent="-6350" algn="just">
                        <a:lnSpc>
                          <a:spcPct val="112000"/>
                        </a:lnSpc>
                        <a:spcAft>
                          <a:spcPts val="29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Viviendas, garajes (máximo 2 unidades), y anexos que se transmitan conjuntamente con la vivienda, entregadas por promotor (1ª. entrega).  </a:t>
                      </a:r>
                    </a:p>
                    <a:p>
                      <a:pPr marL="945515" marR="19685" indent="-6350" algn="l">
                        <a:lnSpc>
                          <a:spcPct val="112000"/>
                        </a:lnSpc>
                        <a:spcAft>
                          <a:spcPts val="30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Por anexos se entienden, entre otros, además de las plazas de garaje, los sótanos, las buhardillas o trasteros, escaleras, porterías, así como pistas de deporte, jardines, piscinas y espacios de uso común en la propia parcela y que se transmitan simultáneamente con ellos. </a:t>
                      </a:r>
                    </a:p>
                    <a:p>
                      <a:pPr marL="945515" marR="1270" indent="-6350" algn="l">
                        <a:lnSpc>
                          <a:spcPct val="112000"/>
                        </a:lnSpc>
                        <a:spcAft>
                          <a:spcPts val="29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No tendrán la consideración de anexos a viviendas los locales de negocio, aunque se transmitan conjuntamente con los edificios o parte de los mismos destinados a viviendas. </a:t>
                      </a:r>
                    </a:p>
                    <a:p>
                      <a:pPr marL="945515" marR="2540" indent="-6350" algn="l">
                        <a:lnSpc>
                          <a:spcPct val="112000"/>
                        </a:lnSpc>
                        <a:spcAft>
                          <a:spcPts val="29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 entrega de viviendas unifamiliares con sus terrenos accesorios realizadas por empresarios o profesionales en el ejercicio de su actividad, tributarán al 10% siempre y cuando estos no superen los 5.000 metros cuadrados; el exceso tributará al régimen general (21%). </a:t>
                      </a:r>
                    </a:p>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Se excluyen: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397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4102891781"/>
                  </a:ext>
                </a:extLst>
              </a:tr>
              <a:tr h="0">
                <a:tc gridSpan="2">
                  <a:txBody>
                    <a:bodyPr/>
                    <a:lstStyle/>
                    <a:p>
                      <a:pPr marL="945515" marR="1270" indent="-6350" algn="l">
                        <a:lnSpc>
                          <a:spcPct val="107000"/>
                        </a:lnSpc>
                        <a:spcAft>
                          <a:spcPts val="600"/>
                        </a:spcAft>
                        <a:tabLst>
                          <a:tab pos="830580" algn="ctr"/>
                        </a:tabLst>
                      </a:pPr>
                      <a:r>
                        <a:rPr lang="es-ES" sz="10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s-ES" sz="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Locales de negocio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397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21%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573092619"/>
                  </a:ext>
                </a:extLst>
              </a:tr>
              <a:tr h="0">
                <a:tc gridSpan="2">
                  <a:txBody>
                    <a:bodyPr/>
                    <a:lstStyle/>
                    <a:p>
                      <a:pPr marL="945515" marR="1270" indent="-6350" algn="l">
                        <a:lnSpc>
                          <a:spcPct val="107000"/>
                        </a:lnSpc>
                        <a:spcAft>
                          <a:spcPts val="600"/>
                        </a:spcAft>
                        <a:tabLst>
                          <a:tab pos="1474470" algn="ctr"/>
                        </a:tabLst>
                      </a:pPr>
                      <a:r>
                        <a:rPr lang="es-ES" sz="10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s-ES" sz="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Edificaciones destinadas a su demolición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397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21%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401091624"/>
                  </a:ext>
                </a:extLst>
              </a:tr>
              <a:tr h="54882">
                <a:tc gridSpan="2">
                  <a:txBody>
                    <a:bodyPr/>
                    <a:lstStyle/>
                    <a:p>
                      <a:pPr marL="945515" marR="1270" indent="-6350" algn="l">
                        <a:lnSpc>
                          <a:spcPct val="107000"/>
                        </a:lnSpc>
                        <a:spcAft>
                          <a:spcPts val="36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Entrega de casas prefabricadas. </a:t>
                      </a:r>
                    </a:p>
                    <a:p>
                      <a:pPr marL="945515" marR="1270" indent="-6350" algn="l">
                        <a:lnSpc>
                          <a:spcPct val="107000"/>
                        </a:lnSpc>
                        <a:spcAft>
                          <a:spcPts val="4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Tendrán la consideración de edificación las casas prefabricadas y otras </a:t>
                      </a:r>
                    </a:p>
                    <a:p>
                      <a:pPr marL="945515" marR="7620" indent="-6350" algn="l">
                        <a:lnSpc>
                          <a:spcPct val="112000"/>
                        </a:lnSpc>
                        <a:spcAft>
                          <a:spcPts val="18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construcciones modulares que se unan permanentemente al suelo y que, objetiva y legalmente consideradas, sean susceptibles de ser utilizadas como vivienda.  </a:t>
                      </a:r>
                    </a:p>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Precisión: En el supuesto de que la casa prefabricada pueda ser objeto de traslado a otro lugar, sin quebranto de la materia ni menoscabo del objeto, no se estaría ante una edificación y, por tanto, no sería aplicable el tipo reducido del 10 por ciento aplicable a las edificaciones aptas para su utilización como viviendas, sino el tipo impositivo general del 21 por ciento.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705"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808080"/>
                      </a:solidFill>
                      <a:prstDash val="solid"/>
                      <a:round/>
                      <a:headEnd type="none" w="med" len="med"/>
                      <a:tailEnd type="none" w="med" len="med"/>
                    </a:lnL>
                    <a:lnR>
                      <a:noFill/>
                    </a:lnR>
                    <a:lnT>
                      <a:noFill/>
                    </a:lnT>
                    <a:lnB w="1270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3165188559"/>
                  </a:ext>
                </a:extLst>
              </a:tr>
              <a:tr h="1102635">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a:noFill/>
                    </a:lnB>
                  </a:tcPr>
                </a:tc>
                <a:tc gridSpan="2">
                  <a:txBody>
                    <a:bodyPr/>
                    <a:lstStyle/>
                    <a:p>
                      <a:pPr marL="945515" marR="1270" indent="-6350" algn="l">
                        <a:lnSpc>
                          <a:spcPct val="112000"/>
                        </a:lnSpc>
                        <a:spcAft>
                          <a:spcPts val="425"/>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Las ejecuciones de obra de renovación y reparación realizadas en viviendas, cuando se cumplan los siguientes requisitos: </a:t>
                      </a:r>
                    </a:p>
                    <a:p>
                      <a:pPr marL="342900" marR="1270" lvl="0" indent="-342900" algn="l" fontAlgn="base">
                        <a:lnSpc>
                          <a:spcPct val="112000"/>
                        </a:lnSpc>
                        <a:spcAft>
                          <a:spcPts val="125"/>
                        </a:spcAft>
                        <a:buClr>
                          <a:srgbClr val="000000"/>
                        </a:buClr>
                        <a:buSzPts val="1000"/>
                        <a:buFont typeface="+mj-lt"/>
                        <a:buAutoNum type="alphaLcParenR"/>
                      </a:pPr>
                      <a:r>
                        <a:rPr lang="es-ES" sz="100" u="none" strike="noStrike">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Que el destinatario sea persona física y utilice la vivienda a que se refieren las obras para su uso particular, o sea una comunidad de propietarios. </a:t>
                      </a:r>
                    </a:p>
                    <a:p>
                      <a:pPr marL="342900" marR="1270" lvl="0" indent="-342900" algn="l" fontAlgn="base">
                        <a:lnSpc>
                          <a:spcPct val="112000"/>
                        </a:lnSpc>
                        <a:spcAft>
                          <a:spcPts val="125"/>
                        </a:spcAft>
                        <a:buClr>
                          <a:srgbClr val="000000"/>
                        </a:buClr>
                        <a:buSzPts val="1000"/>
                        <a:buFont typeface="+mj-lt"/>
                        <a:buAutoNum type="alphaLcParenR"/>
                      </a:pPr>
                      <a:r>
                        <a:rPr lang="es-ES" sz="100" u="none" strike="noStrike">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Que la construcción o rehabilitación haya concluido al menos dos años antes del inicio de las obras. </a:t>
                      </a:r>
                    </a:p>
                    <a:p>
                      <a:pPr marL="342900" marR="1270" lvl="0" indent="-342900" algn="l" fontAlgn="base">
                        <a:lnSpc>
                          <a:spcPct val="107000"/>
                        </a:lnSpc>
                        <a:spcAft>
                          <a:spcPts val="600"/>
                        </a:spcAft>
                        <a:buClr>
                          <a:srgbClr val="000000"/>
                        </a:buClr>
                        <a:buSzPts val="1000"/>
                        <a:buFont typeface="+mj-lt"/>
                        <a:buAutoNum type="alphaLcParenR"/>
                      </a:pPr>
                      <a:r>
                        <a:rPr lang="es-ES" sz="100" u="none" strike="noStrike">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Que la persona que realice las obras no aporte materiales o, su coste no exceda del 40 por ciento de la base imponible de la operación.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3369248045"/>
                  </a:ext>
                </a:extLst>
              </a:tr>
              <a:tr h="693927">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945515" marR="1270" indent="-6350" algn="l">
                        <a:lnSpc>
                          <a:spcPct val="112000"/>
                        </a:lnSpc>
                        <a:spcAft>
                          <a:spcPts val="18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Ejecuciones de obra sobre edificaciones destinadas principalmente a viviendas, incluidos locales, anejos, garajes e instalaciones complementarias. </a:t>
                      </a:r>
                    </a:p>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Precisión: Se considerarán destinadas principalmente a viviendas, las edificaciones en las que al menos el 50 por ciento de la superficie construida se destine a dicha utilización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945515" marR="1270" indent="-6350" algn="r">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395645864"/>
                  </a:ext>
                </a:extLst>
              </a:tr>
              <a:tr h="371225">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17970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1º. Las ejecuciones de obras consecuencia de contratos directamente formalizados entre el promotor y el contratista que tengan por objeto la construcción o rehabilitación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2080492731"/>
                  </a:ext>
                </a:extLst>
              </a:tr>
              <a:tr h="414094">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17970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2º. Las ventas con instalación de armarios de cocina y de baño y de armarios empotrados, consecuencia de contratos directamente formalizados con el promotor de la construcción o rehabilitación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1586080252"/>
                  </a:ext>
                </a:extLst>
              </a:tr>
              <a:tr h="588091">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179705" marR="26035"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3º. Las ejecuciones de obra consecuencia de contratos directamente formalizados entre las Comunidades de Propietarios y el contratista que tengan por objeto la construcción de garajes complementarios en terrenos o locales comunes, con un máximo de 2 plazas por propietario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tc gridSpan="2">
                  <a:txBody>
                    <a:bodyPr/>
                    <a:lstStyle/>
                    <a:p>
                      <a:pPr marL="52070" marR="1270" indent="-6350" algn="l">
                        <a:lnSpc>
                          <a:spcPct val="107000"/>
                        </a:lnSpc>
                        <a:spcAft>
                          <a:spcPts val="600"/>
                        </a:spcAft>
                      </a:pPr>
                      <a:r>
                        <a:rPr lang="es-ES" sz="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 </a:t>
                      </a:r>
                      <a:endPar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690894868"/>
                  </a:ext>
                </a:extLst>
              </a:tr>
              <a:tr h="552787">
                <a:tc>
                  <a:txBody>
                    <a:bodyPr/>
                    <a:lstStyle/>
                    <a:p>
                      <a:pPr marL="945515" marR="1270" indent="-6350" algn="just">
                        <a:lnSpc>
                          <a:spcPct val="122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w="12700" cap="flat" cmpd="sng" algn="ctr">
                      <a:solidFill>
                        <a:srgbClr val="808080"/>
                      </a:solidFill>
                      <a:prstDash val="solid"/>
                      <a:round/>
                      <a:headEnd type="none" w="med" len="med"/>
                      <a:tailEnd type="none" w="med" len="med"/>
                    </a:lnR>
                    <a:lnT>
                      <a:noFill/>
                    </a:lnT>
                    <a:lnB>
                      <a:noFill/>
                    </a:lnB>
                  </a:tcPr>
                </a:tc>
                <a:tc gridSpan="2">
                  <a:txBody>
                    <a:bodyPr/>
                    <a:lstStyle/>
                    <a:p>
                      <a:pPr marL="945515" marR="1270" indent="-6350" algn="l">
                        <a:lnSpc>
                          <a:spcPct val="107000"/>
                        </a:lnSpc>
                        <a:spcAft>
                          <a:spcPts val="600"/>
                        </a:spcAft>
                      </a:pPr>
                      <a:r>
                        <a:rPr lang="es-ES" sz="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Las viviendas de protección oficial de régimen especial o de promoción pública, cuando las entregas se efectúen por sus promotores, incluidos los garajes (con un máximo de dos unidades), y anexos situados en el mismo edificio que se transmitan conjuntamente. </a:t>
                      </a:r>
                    </a:p>
                  </a:txBody>
                  <a:tcPr marL="1061" marR="20" marT="648"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tc gridSpan="2">
                  <a:txBody>
                    <a:bodyPr/>
                    <a:lstStyle/>
                    <a:p>
                      <a:pPr marL="945515" marR="34925" indent="-6350" algn="r">
                        <a:lnSpc>
                          <a:spcPct val="107000"/>
                        </a:lnSpc>
                        <a:spcAft>
                          <a:spcPts val="600"/>
                        </a:spcAft>
                      </a:pPr>
                      <a:r>
                        <a:rPr lang="es-ES" sz="1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 </a:t>
                      </a:r>
                      <a:endParaRPr lang="es-ES" sz="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61" marR="20" marT="648"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4000904190"/>
                  </a:ext>
                </a:extLst>
              </a:tr>
            </a:tbl>
          </a:graphicData>
        </a:graphic>
      </p:graphicFrame>
      <p:pic>
        <p:nvPicPr>
          <p:cNvPr id="7" name="Imagen 6" descr="Un dibujo animado&#10;&#10;Descripción generada automáticamente con confianza baja">
            <a:extLst>
              <a:ext uri="{FF2B5EF4-FFF2-40B4-BE49-F238E27FC236}">
                <a16:creationId xmlns:a16="http://schemas.microsoft.com/office/drawing/2014/main" id="{175FAC6B-A857-3FD5-ECCD-257B6AD88C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9743" y="834509"/>
            <a:ext cx="5514391" cy="2415322"/>
          </a:xfrm>
          <a:prstGeom prst="rect">
            <a:avLst/>
          </a:prstGeom>
        </p:spPr>
      </p:pic>
      <p:pic>
        <p:nvPicPr>
          <p:cNvPr id="10" name="Imagen 9" descr="Interfaz de usuario gráfica&#10;&#10;Descripción generada automáticamente">
            <a:extLst>
              <a:ext uri="{FF2B5EF4-FFF2-40B4-BE49-F238E27FC236}">
                <a16:creationId xmlns:a16="http://schemas.microsoft.com/office/drawing/2014/main" id="{9F179F66-E7B8-8498-B28E-510FD82FB5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396" y="5377030"/>
            <a:ext cx="2868694" cy="1480970"/>
          </a:xfrm>
          <a:prstGeom prst="rect">
            <a:avLst/>
          </a:prstGeom>
        </p:spPr>
      </p:pic>
      <p:sp>
        <p:nvSpPr>
          <p:cNvPr id="4" name="CuadroTexto 3">
            <a:extLst>
              <a:ext uri="{FF2B5EF4-FFF2-40B4-BE49-F238E27FC236}">
                <a16:creationId xmlns:a16="http://schemas.microsoft.com/office/drawing/2014/main" id="{E5FF8D37-86E1-8365-C93E-B40A243F3221}"/>
              </a:ext>
            </a:extLst>
          </p:cNvPr>
          <p:cNvSpPr txBox="1"/>
          <p:nvPr/>
        </p:nvSpPr>
        <p:spPr>
          <a:xfrm>
            <a:off x="7091300" y="573542"/>
            <a:ext cx="3329758" cy="369332"/>
          </a:xfrm>
          <a:prstGeom prst="rect">
            <a:avLst/>
          </a:prstGeom>
          <a:noFill/>
        </p:spPr>
        <p:txBody>
          <a:bodyPr wrap="none" rtlCol="0">
            <a:spAutoFit/>
          </a:bodyPr>
          <a:lstStyle/>
          <a:p>
            <a:r>
              <a:rPr lang="es-ES" b="1" dirty="0"/>
              <a:t>COLABORADOR SOCIAL DE </a:t>
            </a:r>
          </a:p>
        </p:txBody>
      </p:sp>
      <p:pic>
        <p:nvPicPr>
          <p:cNvPr id="9" name="Imagen 8" descr="Logotipo, nombre de la empresa&#10;&#10;Descripción generada automáticamente">
            <a:extLst>
              <a:ext uri="{FF2B5EF4-FFF2-40B4-BE49-F238E27FC236}">
                <a16:creationId xmlns:a16="http://schemas.microsoft.com/office/drawing/2014/main" id="{A2700069-9566-6282-F649-03C496DD39D5}"/>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9251823" y="1017866"/>
            <a:ext cx="2338470" cy="1452313"/>
          </a:xfrm>
          <a:prstGeom prst="rect">
            <a:avLst/>
          </a:prstGeom>
        </p:spPr>
      </p:pic>
      <p:pic>
        <p:nvPicPr>
          <p:cNvPr id="13" name="Imagen 12" descr="ATRIAN">
            <a:extLst>
              <a:ext uri="{FF2B5EF4-FFF2-40B4-BE49-F238E27FC236}">
                <a16:creationId xmlns:a16="http://schemas.microsoft.com/office/drawing/2014/main" id="{2ADACAEE-C78E-AED3-EDB0-E6A8903C76BC}"/>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8163012" y="2037834"/>
            <a:ext cx="1824547" cy="1824547"/>
          </a:xfrm>
          <a:prstGeom prst="rect">
            <a:avLst/>
          </a:prstGeom>
        </p:spPr>
      </p:pic>
      <p:sp>
        <p:nvSpPr>
          <p:cNvPr id="15" name="CuadroTexto 14">
            <a:extLst>
              <a:ext uri="{FF2B5EF4-FFF2-40B4-BE49-F238E27FC236}">
                <a16:creationId xmlns:a16="http://schemas.microsoft.com/office/drawing/2014/main" id="{037CE775-A9EB-641D-4EC3-D4AC53CF131E}"/>
              </a:ext>
            </a:extLst>
          </p:cNvPr>
          <p:cNvSpPr txBox="1"/>
          <p:nvPr/>
        </p:nvSpPr>
        <p:spPr>
          <a:xfrm>
            <a:off x="9564413" y="2652706"/>
            <a:ext cx="1074333" cy="400110"/>
          </a:xfrm>
          <a:prstGeom prst="rect">
            <a:avLst/>
          </a:prstGeom>
          <a:noFill/>
        </p:spPr>
        <p:txBody>
          <a:bodyPr wrap="none" rtlCol="0">
            <a:spAutoFit/>
          </a:bodyPr>
          <a:lstStyle/>
          <a:p>
            <a:r>
              <a:rPr lang="es-ES" sz="2000" b="1" i="1" dirty="0">
                <a:solidFill>
                  <a:srgbClr val="00B050"/>
                </a:solidFill>
              </a:rPr>
              <a:t>ATRIAN</a:t>
            </a:r>
            <a:endParaRPr lang="es-ES" b="1" i="1" dirty="0">
              <a:solidFill>
                <a:srgbClr val="00B050"/>
              </a:solidFill>
            </a:endParaRPr>
          </a:p>
        </p:txBody>
      </p:sp>
      <p:pic>
        <p:nvPicPr>
          <p:cNvPr id="20" name="Imagen 19" descr="Texto&#10;&#10;Descripción generada automáticamente">
            <a:extLst>
              <a:ext uri="{FF2B5EF4-FFF2-40B4-BE49-F238E27FC236}">
                <a16:creationId xmlns:a16="http://schemas.microsoft.com/office/drawing/2014/main" id="{7D4FDA60-1738-749C-FBFE-CAD26858BD6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78463" y="3564497"/>
            <a:ext cx="3771900" cy="1209675"/>
          </a:xfrm>
          <a:prstGeom prst="rect">
            <a:avLst/>
          </a:prstGeom>
        </p:spPr>
      </p:pic>
      <p:sp>
        <p:nvSpPr>
          <p:cNvPr id="21" name="CuadroTexto 20">
            <a:extLst>
              <a:ext uri="{FF2B5EF4-FFF2-40B4-BE49-F238E27FC236}">
                <a16:creationId xmlns:a16="http://schemas.microsoft.com/office/drawing/2014/main" id="{15E8EFD7-E2A2-265C-F1CD-3027FBCA964E}"/>
              </a:ext>
            </a:extLst>
          </p:cNvPr>
          <p:cNvSpPr txBox="1"/>
          <p:nvPr/>
        </p:nvSpPr>
        <p:spPr>
          <a:xfrm>
            <a:off x="2834530" y="3017309"/>
            <a:ext cx="4363695" cy="707886"/>
          </a:xfrm>
          <a:prstGeom prst="rect">
            <a:avLst/>
          </a:prstGeom>
          <a:noFill/>
        </p:spPr>
        <p:txBody>
          <a:bodyPr wrap="none" rtlCol="0">
            <a:spAutoFit/>
          </a:bodyPr>
          <a:lstStyle/>
          <a:p>
            <a:r>
              <a:rPr lang="es-ES" sz="4000" b="1" dirty="0">
                <a:solidFill>
                  <a:srgbClr val="1E9245"/>
                </a:solidFill>
              </a:rPr>
              <a:t>www.econect.es</a:t>
            </a:r>
          </a:p>
        </p:txBody>
      </p:sp>
      <p:sp>
        <p:nvSpPr>
          <p:cNvPr id="22" name="CuadroTexto 21">
            <a:extLst>
              <a:ext uri="{FF2B5EF4-FFF2-40B4-BE49-F238E27FC236}">
                <a16:creationId xmlns:a16="http://schemas.microsoft.com/office/drawing/2014/main" id="{55495F48-EE04-CCF7-C3EC-87E604B9A132}"/>
              </a:ext>
            </a:extLst>
          </p:cNvPr>
          <p:cNvSpPr txBox="1"/>
          <p:nvPr/>
        </p:nvSpPr>
        <p:spPr>
          <a:xfrm>
            <a:off x="3844843" y="4908445"/>
            <a:ext cx="8347157" cy="1323439"/>
          </a:xfrm>
          <a:prstGeom prst="rect">
            <a:avLst/>
          </a:prstGeom>
          <a:noFill/>
        </p:spPr>
        <p:txBody>
          <a:bodyPr wrap="none" rtlCol="0">
            <a:spAutoFit/>
          </a:bodyPr>
          <a:lstStyle/>
          <a:p>
            <a:r>
              <a:rPr lang="es-ES" sz="4000" dirty="0"/>
              <a:t>INFORMACIÓN Y CONSULTAS EN:</a:t>
            </a:r>
          </a:p>
          <a:p>
            <a:r>
              <a:rPr lang="es-ES" sz="4000" dirty="0"/>
              <a:t>andres.galeano@econect.es</a:t>
            </a:r>
          </a:p>
        </p:txBody>
      </p:sp>
    </p:spTree>
    <p:extLst>
      <p:ext uri="{BB962C8B-B14F-4D97-AF65-F5344CB8AC3E}">
        <p14:creationId xmlns:p14="http://schemas.microsoft.com/office/powerpoint/2010/main" val="4245826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8C6521F1-7FBE-BB51-D164-0745B7A7BDF6}"/>
              </a:ext>
            </a:extLst>
          </p:cNvPr>
          <p:cNvSpPr txBox="1"/>
          <p:nvPr/>
        </p:nvSpPr>
        <p:spPr>
          <a:xfrm>
            <a:off x="2141070" y="655500"/>
            <a:ext cx="1061509" cy="646331"/>
          </a:xfrm>
          <a:prstGeom prst="rect">
            <a:avLst/>
          </a:prstGeom>
          <a:noFill/>
        </p:spPr>
        <p:txBody>
          <a:bodyPr wrap="none" rtlCol="0">
            <a:spAutoFit/>
          </a:bodyPr>
          <a:lstStyle/>
          <a:p>
            <a:r>
              <a:rPr lang="es-ES" sz="3600" b="1" dirty="0">
                <a:solidFill>
                  <a:srgbClr val="002060"/>
                </a:solidFill>
              </a:rPr>
              <a:t>IRPF</a:t>
            </a:r>
          </a:p>
        </p:txBody>
      </p:sp>
      <p:pic>
        <p:nvPicPr>
          <p:cNvPr id="7" name="Imagen 6" descr="Un dibujo animado&#10;&#10;Descripción generada automáticamente con confianza baja">
            <a:extLst>
              <a:ext uri="{FF2B5EF4-FFF2-40B4-BE49-F238E27FC236}">
                <a16:creationId xmlns:a16="http://schemas.microsoft.com/office/drawing/2014/main" id="{175FAC6B-A857-3FD5-ECCD-257B6AD88C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4690" y="5745150"/>
            <a:ext cx="2245716" cy="983631"/>
          </a:xfrm>
          <a:prstGeom prst="rect">
            <a:avLst/>
          </a:prstGeom>
        </p:spPr>
      </p:pic>
      <p:sp>
        <p:nvSpPr>
          <p:cNvPr id="8" name="CuadroTexto 7">
            <a:extLst>
              <a:ext uri="{FF2B5EF4-FFF2-40B4-BE49-F238E27FC236}">
                <a16:creationId xmlns:a16="http://schemas.microsoft.com/office/drawing/2014/main" id="{EB379AAA-61DB-31C4-B638-24080A9A0F4E}"/>
              </a:ext>
            </a:extLst>
          </p:cNvPr>
          <p:cNvSpPr txBox="1"/>
          <p:nvPr/>
        </p:nvSpPr>
        <p:spPr>
          <a:xfrm>
            <a:off x="285813" y="64580"/>
            <a:ext cx="6848350" cy="369332"/>
          </a:xfrm>
          <a:prstGeom prst="rect">
            <a:avLst/>
          </a:prstGeom>
          <a:noFill/>
        </p:spPr>
        <p:txBody>
          <a:bodyPr wrap="none" rtlCol="0">
            <a:spAutoFit/>
          </a:bodyPr>
          <a:lstStyle/>
          <a:p>
            <a:r>
              <a:rPr lang="es-ES" sz="1800" b="1" dirty="0">
                <a:solidFill>
                  <a:srgbClr val="0070C0"/>
                </a:solidFill>
              </a:rPr>
              <a:t>FISCALIDAD EN EL ENTORNO DEL PATRIMONIO INMOBILIARIO</a:t>
            </a:r>
            <a:endParaRPr lang="es-ES" dirty="0"/>
          </a:p>
        </p:txBody>
      </p:sp>
      <p:pic>
        <p:nvPicPr>
          <p:cNvPr id="10" name="Imagen 9" descr="Interfaz de usuario gráfica&#10;&#10;Descripción generada automáticamente">
            <a:extLst>
              <a:ext uri="{FF2B5EF4-FFF2-40B4-BE49-F238E27FC236}">
                <a16:creationId xmlns:a16="http://schemas.microsoft.com/office/drawing/2014/main" id="{9F179F66-E7B8-8498-B28E-510FD82FB5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92343" y="5526688"/>
            <a:ext cx="2374100" cy="1225635"/>
          </a:xfrm>
          <a:prstGeom prst="rect">
            <a:avLst/>
          </a:prstGeom>
        </p:spPr>
      </p:pic>
      <p:sp>
        <p:nvSpPr>
          <p:cNvPr id="6" name="CuadroTexto 5">
            <a:extLst>
              <a:ext uri="{FF2B5EF4-FFF2-40B4-BE49-F238E27FC236}">
                <a16:creationId xmlns:a16="http://schemas.microsoft.com/office/drawing/2014/main" id="{0052CDAC-E916-84B2-D20A-16221B33AB42}"/>
              </a:ext>
            </a:extLst>
          </p:cNvPr>
          <p:cNvSpPr txBox="1"/>
          <p:nvPr/>
        </p:nvSpPr>
        <p:spPr>
          <a:xfrm flipH="1">
            <a:off x="3444573" y="741451"/>
            <a:ext cx="6987523" cy="646331"/>
          </a:xfrm>
          <a:prstGeom prst="rect">
            <a:avLst/>
          </a:prstGeom>
          <a:noFill/>
        </p:spPr>
        <p:txBody>
          <a:bodyPr wrap="square" rtlCol="0">
            <a:spAutoFit/>
          </a:bodyPr>
          <a:lstStyle/>
          <a:p>
            <a:r>
              <a:rPr lang="es-ES" b="1" dirty="0">
                <a:solidFill>
                  <a:srgbClr val="0070C0"/>
                </a:solidFill>
              </a:rPr>
              <a:t>RENTAS INMOBILIARIAS POR INMUEBLES A DISPOSICIÓN DE SUS TITULARES</a:t>
            </a:r>
          </a:p>
        </p:txBody>
      </p:sp>
      <p:sp>
        <p:nvSpPr>
          <p:cNvPr id="3" name="CuadroTexto 2">
            <a:extLst>
              <a:ext uri="{FF2B5EF4-FFF2-40B4-BE49-F238E27FC236}">
                <a16:creationId xmlns:a16="http://schemas.microsoft.com/office/drawing/2014/main" id="{81AE9A98-276E-7B5D-7508-A300DF77FF33}"/>
              </a:ext>
            </a:extLst>
          </p:cNvPr>
          <p:cNvSpPr txBox="1"/>
          <p:nvPr/>
        </p:nvSpPr>
        <p:spPr>
          <a:xfrm>
            <a:off x="2141071" y="1349191"/>
            <a:ext cx="8860304" cy="1477328"/>
          </a:xfrm>
          <a:prstGeom prst="rect">
            <a:avLst/>
          </a:prstGeom>
          <a:noFill/>
        </p:spPr>
        <p:txBody>
          <a:bodyPr wrap="square" rtlCol="0">
            <a:spAutoFit/>
          </a:bodyPr>
          <a:lstStyle/>
          <a:p>
            <a:r>
              <a:rPr lang="es-ES" dirty="0"/>
              <a:t>Se imputan rentas inmobiliarias por los inmuebles urbanos (o rústicos con vivienda) a disposición de sus titulares, no alquilados y que no sea la vivienda habitual.</a:t>
            </a:r>
          </a:p>
          <a:p>
            <a:r>
              <a:rPr lang="es-ES" dirty="0"/>
              <a:t>La renta inmobiliaria imputable será, por regla general, el </a:t>
            </a:r>
            <a:r>
              <a:rPr lang="es-ES" b="1" dirty="0"/>
              <a:t>2% del valor catastral del inmueble.</a:t>
            </a:r>
          </a:p>
        </p:txBody>
      </p:sp>
      <p:sp>
        <p:nvSpPr>
          <p:cNvPr id="9" name="CuadroTexto 8">
            <a:extLst>
              <a:ext uri="{FF2B5EF4-FFF2-40B4-BE49-F238E27FC236}">
                <a16:creationId xmlns:a16="http://schemas.microsoft.com/office/drawing/2014/main" id="{F899C9E1-8A4F-C2A3-F960-13E802B35AF5}"/>
              </a:ext>
            </a:extLst>
          </p:cNvPr>
          <p:cNvSpPr txBox="1"/>
          <p:nvPr/>
        </p:nvSpPr>
        <p:spPr>
          <a:xfrm flipH="1">
            <a:off x="2414586" y="2840238"/>
            <a:ext cx="8129588" cy="646331"/>
          </a:xfrm>
          <a:prstGeom prst="rect">
            <a:avLst/>
          </a:prstGeom>
          <a:noFill/>
        </p:spPr>
        <p:txBody>
          <a:bodyPr wrap="square" rtlCol="0">
            <a:spAutoFit/>
          </a:bodyPr>
          <a:lstStyle/>
          <a:p>
            <a:r>
              <a:rPr lang="es-ES" b="1" dirty="0">
                <a:solidFill>
                  <a:srgbClr val="0070C0"/>
                </a:solidFill>
              </a:rPr>
              <a:t>RENTAS INMOBILIARIAS POR INMUEBLES ARRENDADOS NO AFECTOS A ACTIVIDADES ECONÓMICAS</a:t>
            </a:r>
          </a:p>
        </p:txBody>
      </p:sp>
      <p:sp>
        <p:nvSpPr>
          <p:cNvPr id="4" name="CuadroTexto 3">
            <a:extLst>
              <a:ext uri="{FF2B5EF4-FFF2-40B4-BE49-F238E27FC236}">
                <a16:creationId xmlns:a16="http://schemas.microsoft.com/office/drawing/2014/main" id="{B196C00C-1B18-99AD-93C9-3814D2846F83}"/>
              </a:ext>
            </a:extLst>
          </p:cNvPr>
          <p:cNvSpPr txBox="1"/>
          <p:nvPr/>
        </p:nvSpPr>
        <p:spPr>
          <a:xfrm>
            <a:off x="2141070" y="3560413"/>
            <a:ext cx="8860304" cy="2308324"/>
          </a:xfrm>
          <a:prstGeom prst="rect">
            <a:avLst/>
          </a:prstGeom>
          <a:noFill/>
        </p:spPr>
        <p:txBody>
          <a:bodyPr wrap="square" rtlCol="0">
            <a:spAutoFit/>
          </a:bodyPr>
          <a:lstStyle/>
          <a:p>
            <a:r>
              <a:rPr lang="es-ES" dirty="0"/>
              <a:t>Las rentas inmobiliarias de alquiler de inmuebles no afectos a actividades económicas tributan por </a:t>
            </a:r>
            <a:r>
              <a:rPr lang="es-ES" b="1" dirty="0"/>
              <a:t>su rendimiento neto</a:t>
            </a:r>
            <a:r>
              <a:rPr lang="es-ES" dirty="0"/>
              <a:t>, obtenido por diferencia entre los rendimientos íntegros (renta anual percibida por el arrendador) y los gastos necesarios para su obtención (intereses y gastos de financiación, reparación y conservación, tributos, primas de seguros, comunidad, gastos de administración, servicios, amortización, …).</a:t>
            </a:r>
          </a:p>
          <a:p>
            <a:r>
              <a:rPr lang="es-ES" dirty="0"/>
              <a:t>Al rendimiento neto se aplicará una </a:t>
            </a:r>
            <a:r>
              <a:rPr lang="es-ES" b="1" dirty="0"/>
              <a:t>reducción del 60% </a:t>
            </a:r>
            <a:r>
              <a:rPr lang="es-ES" dirty="0"/>
              <a:t>si el inmueble es </a:t>
            </a:r>
            <a:r>
              <a:rPr lang="es-ES" b="1" dirty="0"/>
              <a:t>vivienda habitual del arrendatario</a:t>
            </a:r>
          </a:p>
        </p:txBody>
      </p:sp>
    </p:spTree>
    <p:extLst>
      <p:ext uri="{BB962C8B-B14F-4D97-AF65-F5344CB8AC3E}">
        <p14:creationId xmlns:p14="http://schemas.microsoft.com/office/powerpoint/2010/main" val="20723563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8C6521F1-7FBE-BB51-D164-0745B7A7BDF6}"/>
              </a:ext>
            </a:extLst>
          </p:cNvPr>
          <p:cNvSpPr txBox="1"/>
          <p:nvPr/>
        </p:nvSpPr>
        <p:spPr>
          <a:xfrm>
            <a:off x="2141070" y="655500"/>
            <a:ext cx="1061509" cy="646331"/>
          </a:xfrm>
          <a:prstGeom prst="rect">
            <a:avLst/>
          </a:prstGeom>
          <a:noFill/>
        </p:spPr>
        <p:txBody>
          <a:bodyPr wrap="none" rtlCol="0">
            <a:spAutoFit/>
          </a:bodyPr>
          <a:lstStyle/>
          <a:p>
            <a:r>
              <a:rPr lang="es-ES" sz="3600" b="1" dirty="0">
                <a:solidFill>
                  <a:srgbClr val="002060"/>
                </a:solidFill>
              </a:rPr>
              <a:t>IRPF</a:t>
            </a:r>
          </a:p>
        </p:txBody>
      </p:sp>
      <p:pic>
        <p:nvPicPr>
          <p:cNvPr id="7" name="Imagen 6" descr="Un dibujo animado&#10;&#10;Descripción generada automáticamente con confianza baja">
            <a:extLst>
              <a:ext uri="{FF2B5EF4-FFF2-40B4-BE49-F238E27FC236}">
                <a16:creationId xmlns:a16="http://schemas.microsoft.com/office/drawing/2014/main" id="{175FAC6B-A857-3FD5-ECCD-257B6AD88C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4689" y="5408692"/>
            <a:ext cx="3013881" cy="1320090"/>
          </a:xfrm>
          <a:prstGeom prst="rect">
            <a:avLst/>
          </a:prstGeom>
        </p:spPr>
      </p:pic>
      <p:sp>
        <p:nvSpPr>
          <p:cNvPr id="8" name="CuadroTexto 7">
            <a:extLst>
              <a:ext uri="{FF2B5EF4-FFF2-40B4-BE49-F238E27FC236}">
                <a16:creationId xmlns:a16="http://schemas.microsoft.com/office/drawing/2014/main" id="{EB379AAA-61DB-31C4-B638-24080A9A0F4E}"/>
              </a:ext>
            </a:extLst>
          </p:cNvPr>
          <p:cNvSpPr txBox="1"/>
          <p:nvPr/>
        </p:nvSpPr>
        <p:spPr>
          <a:xfrm>
            <a:off x="242950" y="129218"/>
            <a:ext cx="6848350" cy="369332"/>
          </a:xfrm>
          <a:prstGeom prst="rect">
            <a:avLst/>
          </a:prstGeom>
          <a:noFill/>
        </p:spPr>
        <p:txBody>
          <a:bodyPr wrap="none" rtlCol="0">
            <a:spAutoFit/>
          </a:bodyPr>
          <a:lstStyle/>
          <a:p>
            <a:r>
              <a:rPr lang="es-ES" sz="1800" b="1" dirty="0">
                <a:solidFill>
                  <a:srgbClr val="0070C0"/>
                </a:solidFill>
              </a:rPr>
              <a:t>FISCALIDAD EN EL ENTORNO DEL PATRIMONIO INMOBILIARIO</a:t>
            </a:r>
            <a:endParaRPr lang="es-ES" dirty="0"/>
          </a:p>
        </p:txBody>
      </p:sp>
      <p:pic>
        <p:nvPicPr>
          <p:cNvPr id="10" name="Imagen 9" descr="Interfaz de usuario gráfica&#10;&#10;Descripción generada automáticamente">
            <a:extLst>
              <a:ext uri="{FF2B5EF4-FFF2-40B4-BE49-F238E27FC236}">
                <a16:creationId xmlns:a16="http://schemas.microsoft.com/office/drawing/2014/main" id="{9F179F66-E7B8-8498-B28E-510FD82FB5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7749" y="5271354"/>
            <a:ext cx="2868694" cy="1480970"/>
          </a:xfrm>
          <a:prstGeom prst="rect">
            <a:avLst/>
          </a:prstGeom>
        </p:spPr>
      </p:pic>
      <p:sp>
        <p:nvSpPr>
          <p:cNvPr id="6" name="CuadroTexto 5">
            <a:extLst>
              <a:ext uri="{FF2B5EF4-FFF2-40B4-BE49-F238E27FC236}">
                <a16:creationId xmlns:a16="http://schemas.microsoft.com/office/drawing/2014/main" id="{0052CDAC-E916-84B2-D20A-16221B33AB42}"/>
              </a:ext>
            </a:extLst>
          </p:cNvPr>
          <p:cNvSpPr txBox="1"/>
          <p:nvPr/>
        </p:nvSpPr>
        <p:spPr>
          <a:xfrm flipH="1">
            <a:off x="3444573" y="655500"/>
            <a:ext cx="6987523" cy="646331"/>
          </a:xfrm>
          <a:prstGeom prst="rect">
            <a:avLst/>
          </a:prstGeom>
          <a:noFill/>
        </p:spPr>
        <p:txBody>
          <a:bodyPr wrap="square" rtlCol="0">
            <a:spAutoFit/>
          </a:bodyPr>
          <a:lstStyle/>
          <a:p>
            <a:r>
              <a:rPr lang="es-ES" b="1" dirty="0">
                <a:solidFill>
                  <a:srgbClr val="0070C0"/>
                </a:solidFill>
              </a:rPr>
              <a:t>GANANCIAS Y PÉRDIDAS PATRIMONIALES POR TRANSMISIÓN DE INMUEBLES</a:t>
            </a:r>
          </a:p>
        </p:txBody>
      </p:sp>
      <p:sp>
        <p:nvSpPr>
          <p:cNvPr id="4" name="CuadroTexto 3">
            <a:extLst>
              <a:ext uri="{FF2B5EF4-FFF2-40B4-BE49-F238E27FC236}">
                <a16:creationId xmlns:a16="http://schemas.microsoft.com/office/drawing/2014/main" id="{014F570F-CFAB-143E-8030-12BCF50E02AE}"/>
              </a:ext>
            </a:extLst>
          </p:cNvPr>
          <p:cNvSpPr txBox="1"/>
          <p:nvPr/>
        </p:nvSpPr>
        <p:spPr>
          <a:xfrm>
            <a:off x="1014413" y="1323936"/>
            <a:ext cx="10852029" cy="3016210"/>
          </a:xfrm>
          <a:prstGeom prst="rect">
            <a:avLst/>
          </a:prstGeom>
          <a:noFill/>
        </p:spPr>
        <p:txBody>
          <a:bodyPr wrap="square" rtlCol="0">
            <a:spAutoFit/>
          </a:bodyPr>
          <a:lstStyle/>
          <a:p>
            <a:r>
              <a:rPr lang="es-ES" dirty="0"/>
              <a:t>Existe una alteración patrimonial cuando se produce, como consecuencia de una transmisión de un inmueble, un cambio en la composición del patrimonio del sujeto pasivo tanto por </a:t>
            </a:r>
            <a:r>
              <a:rPr lang="es-ES" b="1" dirty="0"/>
              <a:t>transmisiones onerosas (ventas) </a:t>
            </a:r>
            <a:r>
              <a:rPr lang="es-ES" dirty="0"/>
              <a:t>como </a:t>
            </a:r>
            <a:r>
              <a:rPr lang="es-ES" b="1" dirty="0"/>
              <a:t>lucrativas (donaciones</a:t>
            </a:r>
            <a:r>
              <a:rPr lang="es-ES" dirty="0"/>
              <a:t>).</a:t>
            </a:r>
          </a:p>
          <a:p>
            <a:r>
              <a:rPr lang="es-ES" dirty="0"/>
              <a:t>No se produce alteración patrimonial por división de la cosa común, disolución de la sociedad de gananciales o disolución de comunidades de bienes o separación de comuneros.</a:t>
            </a:r>
          </a:p>
          <a:p>
            <a:r>
              <a:rPr lang="es-ES" b="1" dirty="0"/>
              <a:t>AP = (Importe real de enajenación – gastos accesorios a la enajenación)- (importe real de la adquisición  + costes de mejoras y reformas  + gastos y tributos + amortizaciones).</a:t>
            </a:r>
          </a:p>
          <a:p>
            <a:r>
              <a:rPr lang="es-ES" dirty="0"/>
              <a:t>Las ganancias y pérdidas patrimoniales se integran en la base imponible del ahorro,</a:t>
            </a:r>
          </a:p>
          <a:p>
            <a:r>
              <a:rPr lang="es-ES" sz="1400" dirty="0"/>
              <a:t>En caso de transmisión de inmuebles adquiridos antes del 31 de diciembre de 1994 se aplican unas reducciones a la parte de la ganancia generada hasta el 20 de enero de 2006,</a:t>
            </a:r>
          </a:p>
          <a:p>
            <a:endParaRPr lang="es-ES" dirty="0"/>
          </a:p>
        </p:txBody>
      </p:sp>
      <p:pic>
        <p:nvPicPr>
          <p:cNvPr id="1026" name="Picture 2" descr="Fiscal archivos - Página 4 de 26 - Integralex Tax &amp; Legal">
            <a:extLst>
              <a:ext uri="{FF2B5EF4-FFF2-40B4-BE49-F238E27FC236}">
                <a16:creationId xmlns:a16="http://schemas.microsoft.com/office/drawing/2014/main" id="{5CBD5CAA-0AC8-04C9-7074-7487000CE30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17620" y="4214813"/>
            <a:ext cx="5015812" cy="17571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21050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8C6521F1-7FBE-BB51-D164-0745B7A7BDF6}"/>
              </a:ext>
            </a:extLst>
          </p:cNvPr>
          <p:cNvSpPr txBox="1"/>
          <p:nvPr/>
        </p:nvSpPr>
        <p:spPr>
          <a:xfrm>
            <a:off x="2141070" y="655500"/>
            <a:ext cx="1061509" cy="646331"/>
          </a:xfrm>
          <a:prstGeom prst="rect">
            <a:avLst/>
          </a:prstGeom>
          <a:noFill/>
        </p:spPr>
        <p:txBody>
          <a:bodyPr wrap="none" rtlCol="0">
            <a:spAutoFit/>
          </a:bodyPr>
          <a:lstStyle/>
          <a:p>
            <a:r>
              <a:rPr lang="es-ES" sz="3600" b="1" dirty="0">
                <a:solidFill>
                  <a:srgbClr val="002060"/>
                </a:solidFill>
              </a:rPr>
              <a:t>IRPF</a:t>
            </a:r>
          </a:p>
        </p:txBody>
      </p:sp>
      <p:pic>
        <p:nvPicPr>
          <p:cNvPr id="7" name="Imagen 6" descr="Un dibujo animado&#10;&#10;Descripción generada automáticamente con confianza baja">
            <a:extLst>
              <a:ext uri="{FF2B5EF4-FFF2-40B4-BE49-F238E27FC236}">
                <a16:creationId xmlns:a16="http://schemas.microsoft.com/office/drawing/2014/main" id="{175FAC6B-A857-3FD5-ECCD-257B6AD88C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4689" y="5408692"/>
            <a:ext cx="3013881" cy="1320090"/>
          </a:xfrm>
          <a:prstGeom prst="rect">
            <a:avLst/>
          </a:prstGeom>
        </p:spPr>
      </p:pic>
      <p:sp>
        <p:nvSpPr>
          <p:cNvPr id="8" name="CuadroTexto 7">
            <a:extLst>
              <a:ext uri="{FF2B5EF4-FFF2-40B4-BE49-F238E27FC236}">
                <a16:creationId xmlns:a16="http://schemas.microsoft.com/office/drawing/2014/main" id="{EB379AAA-61DB-31C4-B638-24080A9A0F4E}"/>
              </a:ext>
            </a:extLst>
          </p:cNvPr>
          <p:cNvSpPr txBox="1"/>
          <p:nvPr/>
        </p:nvSpPr>
        <p:spPr>
          <a:xfrm>
            <a:off x="242950" y="129218"/>
            <a:ext cx="6848350" cy="369332"/>
          </a:xfrm>
          <a:prstGeom prst="rect">
            <a:avLst/>
          </a:prstGeom>
          <a:noFill/>
        </p:spPr>
        <p:txBody>
          <a:bodyPr wrap="none" rtlCol="0">
            <a:spAutoFit/>
          </a:bodyPr>
          <a:lstStyle/>
          <a:p>
            <a:r>
              <a:rPr lang="es-ES" sz="1800" b="1" dirty="0">
                <a:solidFill>
                  <a:srgbClr val="0070C0"/>
                </a:solidFill>
              </a:rPr>
              <a:t>FISCALIDAD EN EL ENTORNO DEL PATRIMONIO INMOBILIARIO</a:t>
            </a:r>
            <a:endParaRPr lang="es-ES" dirty="0"/>
          </a:p>
        </p:txBody>
      </p:sp>
      <p:pic>
        <p:nvPicPr>
          <p:cNvPr id="10" name="Imagen 9" descr="Interfaz de usuario gráfica&#10;&#10;Descripción generada automáticamente">
            <a:extLst>
              <a:ext uri="{FF2B5EF4-FFF2-40B4-BE49-F238E27FC236}">
                <a16:creationId xmlns:a16="http://schemas.microsoft.com/office/drawing/2014/main" id="{9F179F66-E7B8-8498-B28E-510FD82FB5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7749" y="5271354"/>
            <a:ext cx="2868694" cy="1480970"/>
          </a:xfrm>
          <a:prstGeom prst="rect">
            <a:avLst/>
          </a:prstGeom>
        </p:spPr>
      </p:pic>
      <p:sp>
        <p:nvSpPr>
          <p:cNvPr id="6" name="CuadroTexto 5">
            <a:extLst>
              <a:ext uri="{FF2B5EF4-FFF2-40B4-BE49-F238E27FC236}">
                <a16:creationId xmlns:a16="http://schemas.microsoft.com/office/drawing/2014/main" id="{0052CDAC-E916-84B2-D20A-16221B33AB42}"/>
              </a:ext>
            </a:extLst>
          </p:cNvPr>
          <p:cNvSpPr txBox="1"/>
          <p:nvPr/>
        </p:nvSpPr>
        <p:spPr>
          <a:xfrm flipH="1">
            <a:off x="3444573" y="655500"/>
            <a:ext cx="6987523" cy="646331"/>
          </a:xfrm>
          <a:prstGeom prst="rect">
            <a:avLst/>
          </a:prstGeom>
          <a:noFill/>
        </p:spPr>
        <p:txBody>
          <a:bodyPr wrap="square" rtlCol="0">
            <a:spAutoFit/>
          </a:bodyPr>
          <a:lstStyle/>
          <a:p>
            <a:r>
              <a:rPr lang="es-ES" b="1" dirty="0">
                <a:solidFill>
                  <a:srgbClr val="0070C0"/>
                </a:solidFill>
              </a:rPr>
              <a:t>GANANCIAS Y PÉRDIDAS PATRIMONIALES POR TRANSMISIÓN DE INMUEBLES. EL MECANISMO DE REINVERSIÓN.</a:t>
            </a:r>
          </a:p>
        </p:txBody>
      </p:sp>
      <p:sp>
        <p:nvSpPr>
          <p:cNvPr id="3" name="CuadroTexto 2">
            <a:extLst>
              <a:ext uri="{FF2B5EF4-FFF2-40B4-BE49-F238E27FC236}">
                <a16:creationId xmlns:a16="http://schemas.microsoft.com/office/drawing/2014/main" id="{F374B272-AA53-69DA-72B5-66E047BB9721}"/>
              </a:ext>
            </a:extLst>
          </p:cNvPr>
          <p:cNvSpPr txBox="1"/>
          <p:nvPr/>
        </p:nvSpPr>
        <p:spPr>
          <a:xfrm>
            <a:off x="1446663" y="1993931"/>
            <a:ext cx="10112991" cy="2585323"/>
          </a:xfrm>
          <a:prstGeom prst="rect">
            <a:avLst/>
          </a:prstGeom>
          <a:noFill/>
        </p:spPr>
        <p:txBody>
          <a:bodyPr wrap="square" rtlCol="0">
            <a:spAutoFit/>
          </a:bodyPr>
          <a:lstStyle/>
          <a:p>
            <a:r>
              <a:rPr lang="es-ES" dirty="0"/>
              <a:t>Disfrutan de exención las ganancias patrimoniales obtenidas por la transmisión de vivienda habitual cuando se destine el importe obtenido a la </a:t>
            </a:r>
            <a:r>
              <a:rPr lang="es-ES" b="1" u="sng" dirty="0"/>
              <a:t>adquisición de una nueva vivienda habitual.</a:t>
            </a:r>
          </a:p>
          <a:p>
            <a:r>
              <a:rPr lang="es-ES" dirty="0"/>
              <a:t>El plazo para realizar la reinversión es de </a:t>
            </a:r>
            <a:r>
              <a:rPr lang="es-ES" b="1" dirty="0"/>
              <a:t>dos años de fecha a fecha</a:t>
            </a:r>
            <a:r>
              <a:rPr lang="es-ES" dirty="0"/>
              <a:t>.</a:t>
            </a:r>
          </a:p>
          <a:p>
            <a:r>
              <a:rPr lang="es-ES" dirty="0"/>
              <a:t>A parte del importe que se reinvierta en el mismo ejercicio en el que se produzca la ganancia, el sujeto pasivo hará constar en su declaración de la renta el importe de esa ganancia que se compromete a reinvertir en esos dos años de plazo.</a:t>
            </a:r>
          </a:p>
          <a:p>
            <a:r>
              <a:rPr lang="es-ES" dirty="0"/>
              <a:t>En caso de reinversión parcial se aplicará la exención en proporción al importe reinvertido.</a:t>
            </a:r>
          </a:p>
        </p:txBody>
      </p:sp>
    </p:spTree>
    <p:extLst>
      <p:ext uri="{BB962C8B-B14F-4D97-AF65-F5344CB8AC3E}">
        <p14:creationId xmlns:p14="http://schemas.microsoft.com/office/powerpoint/2010/main" val="40440368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8C6521F1-7FBE-BB51-D164-0745B7A7BDF6}"/>
              </a:ext>
            </a:extLst>
          </p:cNvPr>
          <p:cNvSpPr txBox="1"/>
          <p:nvPr/>
        </p:nvSpPr>
        <p:spPr>
          <a:xfrm>
            <a:off x="2141070" y="655500"/>
            <a:ext cx="1061509" cy="646331"/>
          </a:xfrm>
          <a:prstGeom prst="rect">
            <a:avLst/>
          </a:prstGeom>
          <a:noFill/>
        </p:spPr>
        <p:txBody>
          <a:bodyPr wrap="none" rtlCol="0">
            <a:spAutoFit/>
          </a:bodyPr>
          <a:lstStyle/>
          <a:p>
            <a:r>
              <a:rPr lang="es-ES" sz="3600" b="1" dirty="0">
                <a:solidFill>
                  <a:srgbClr val="002060"/>
                </a:solidFill>
              </a:rPr>
              <a:t>IRPF</a:t>
            </a:r>
          </a:p>
        </p:txBody>
      </p:sp>
      <p:pic>
        <p:nvPicPr>
          <p:cNvPr id="7" name="Imagen 6" descr="Un dibujo animado&#10;&#10;Descripción generada automáticamente con confianza baja">
            <a:extLst>
              <a:ext uri="{FF2B5EF4-FFF2-40B4-BE49-F238E27FC236}">
                <a16:creationId xmlns:a16="http://schemas.microsoft.com/office/drawing/2014/main" id="{175FAC6B-A857-3FD5-ECCD-257B6AD88C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4689" y="5408692"/>
            <a:ext cx="3013881" cy="1320090"/>
          </a:xfrm>
          <a:prstGeom prst="rect">
            <a:avLst/>
          </a:prstGeom>
        </p:spPr>
      </p:pic>
      <p:sp>
        <p:nvSpPr>
          <p:cNvPr id="8" name="CuadroTexto 7">
            <a:extLst>
              <a:ext uri="{FF2B5EF4-FFF2-40B4-BE49-F238E27FC236}">
                <a16:creationId xmlns:a16="http://schemas.microsoft.com/office/drawing/2014/main" id="{EB379AAA-61DB-31C4-B638-24080A9A0F4E}"/>
              </a:ext>
            </a:extLst>
          </p:cNvPr>
          <p:cNvSpPr txBox="1"/>
          <p:nvPr/>
        </p:nvSpPr>
        <p:spPr>
          <a:xfrm>
            <a:off x="242950" y="129218"/>
            <a:ext cx="6848350" cy="369332"/>
          </a:xfrm>
          <a:prstGeom prst="rect">
            <a:avLst/>
          </a:prstGeom>
          <a:noFill/>
        </p:spPr>
        <p:txBody>
          <a:bodyPr wrap="none" rtlCol="0">
            <a:spAutoFit/>
          </a:bodyPr>
          <a:lstStyle/>
          <a:p>
            <a:r>
              <a:rPr lang="es-ES" sz="1800" b="1" dirty="0">
                <a:solidFill>
                  <a:srgbClr val="0070C0"/>
                </a:solidFill>
              </a:rPr>
              <a:t>FISCALIDAD EN EL ENTORNO DEL PATRIMONIO INMOBILIARIO</a:t>
            </a:r>
            <a:endParaRPr lang="es-ES" dirty="0"/>
          </a:p>
        </p:txBody>
      </p:sp>
      <p:pic>
        <p:nvPicPr>
          <p:cNvPr id="10" name="Imagen 9" descr="Interfaz de usuario gráfica&#10;&#10;Descripción generada automáticamente">
            <a:extLst>
              <a:ext uri="{FF2B5EF4-FFF2-40B4-BE49-F238E27FC236}">
                <a16:creationId xmlns:a16="http://schemas.microsoft.com/office/drawing/2014/main" id="{9F179F66-E7B8-8498-B28E-510FD82FB5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7749" y="5271354"/>
            <a:ext cx="2868694" cy="1480970"/>
          </a:xfrm>
          <a:prstGeom prst="rect">
            <a:avLst/>
          </a:prstGeom>
        </p:spPr>
      </p:pic>
      <p:sp>
        <p:nvSpPr>
          <p:cNvPr id="6" name="CuadroTexto 5">
            <a:extLst>
              <a:ext uri="{FF2B5EF4-FFF2-40B4-BE49-F238E27FC236}">
                <a16:creationId xmlns:a16="http://schemas.microsoft.com/office/drawing/2014/main" id="{0052CDAC-E916-84B2-D20A-16221B33AB42}"/>
              </a:ext>
            </a:extLst>
          </p:cNvPr>
          <p:cNvSpPr txBox="1"/>
          <p:nvPr/>
        </p:nvSpPr>
        <p:spPr>
          <a:xfrm flipH="1">
            <a:off x="3444573" y="655500"/>
            <a:ext cx="6987523" cy="646331"/>
          </a:xfrm>
          <a:prstGeom prst="rect">
            <a:avLst/>
          </a:prstGeom>
          <a:noFill/>
        </p:spPr>
        <p:txBody>
          <a:bodyPr wrap="square" rtlCol="0">
            <a:spAutoFit/>
          </a:bodyPr>
          <a:lstStyle/>
          <a:p>
            <a:r>
              <a:rPr lang="es-ES" b="1" dirty="0">
                <a:solidFill>
                  <a:srgbClr val="0070C0"/>
                </a:solidFill>
              </a:rPr>
              <a:t>GANANCIAS Y PÉRDIDAS PATRIMONIALES POR TRANSMISIÓN DE INMUEBLES. VIVIENDA HABITUAL DE MAYORES DE 65 AÑOS</a:t>
            </a:r>
          </a:p>
        </p:txBody>
      </p:sp>
      <p:sp>
        <p:nvSpPr>
          <p:cNvPr id="3" name="CuadroTexto 2">
            <a:extLst>
              <a:ext uri="{FF2B5EF4-FFF2-40B4-BE49-F238E27FC236}">
                <a16:creationId xmlns:a16="http://schemas.microsoft.com/office/drawing/2014/main" id="{F374B272-AA53-69DA-72B5-66E047BB9721}"/>
              </a:ext>
            </a:extLst>
          </p:cNvPr>
          <p:cNvSpPr txBox="1"/>
          <p:nvPr/>
        </p:nvSpPr>
        <p:spPr>
          <a:xfrm>
            <a:off x="1187355" y="1743089"/>
            <a:ext cx="10112991" cy="2862322"/>
          </a:xfrm>
          <a:prstGeom prst="rect">
            <a:avLst/>
          </a:prstGeom>
          <a:noFill/>
        </p:spPr>
        <p:txBody>
          <a:bodyPr wrap="square" rtlCol="0">
            <a:spAutoFit/>
          </a:bodyPr>
          <a:lstStyle/>
          <a:p>
            <a:r>
              <a:rPr lang="es-ES" dirty="0"/>
              <a:t>No tienen que declarar la ganancia patrimonial derivada de la transmisión, onerosa o lucrativa, de la </a:t>
            </a:r>
            <a:r>
              <a:rPr lang="es-ES" b="1" dirty="0"/>
              <a:t>vivienda habitual los mayores de 65 años ni las personas en situación de dependencia severa o gran dependencia </a:t>
            </a:r>
            <a:r>
              <a:rPr lang="es-ES" dirty="0"/>
              <a:t>de conformidad con la Ley de promoción de la autonomía personal y atención a las personas en situación de dependencia.</a:t>
            </a:r>
          </a:p>
          <a:p>
            <a:endParaRPr lang="es-ES" dirty="0"/>
          </a:p>
          <a:p>
            <a:r>
              <a:rPr lang="es-ES" dirty="0"/>
              <a:t>La exención de la ganancia se aplica tanto si la vivienda habitual se transmite a cambio de un </a:t>
            </a:r>
            <a:r>
              <a:rPr lang="es-ES" b="1" dirty="0"/>
              <a:t>capita</a:t>
            </a:r>
            <a:r>
              <a:rPr lang="es-ES" dirty="0"/>
              <a:t>l como si lo es a cambio de una </a:t>
            </a:r>
            <a:r>
              <a:rPr lang="es-ES" b="1" dirty="0"/>
              <a:t>renta, temporal o vitalicia</a:t>
            </a:r>
            <a:r>
              <a:rPr lang="es-ES" dirty="0"/>
              <a:t>. </a:t>
            </a:r>
          </a:p>
          <a:p>
            <a:r>
              <a:rPr lang="es-ES" dirty="0"/>
              <a:t>La exención también se aplica a la transmisión de la nuda propiedad de la vivienda habitual por su titular mayor de 65 años, reservándose éste el usufructo vitalicio sobre dicha vivienda.</a:t>
            </a:r>
          </a:p>
        </p:txBody>
      </p:sp>
    </p:spTree>
    <p:extLst>
      <p:ext uri="{BB962C8B-B14F-4D97-AF65-F5344CB8AC3E}">
        <p14:creationId xmlns:p14="http://schemas.microsoft.com/office/powerpoint/2010/main" val="41528004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8C6521F1-7FBE-BB51-D164-0745B7A7BDF6}"/>
              </a:ext>
            </a:extLst>
          </p:cNvPr>
          <p:cNvSpPr txBox="1"/>
          <p:nvPr/>
        </p:nvSpPr>
        <p:spPr>
          <a:xfrm>
            <a:off x="2141070" y="655500"/>
            <a:ext cx="1061509" cy="646331"/>
          </a:xfrm>
          <a:prstGeom prst="rect">
            <a:avLst/>
          </a:prstGeom>
          <a:noFill/>
        </p:spPr>
        <p:txBody>
          <a:bodyPr wrap="none" rtlCol="0">
            <a:spAutoFit/>
          </a:bodyPr>
          <a:lstStyle/>
          <a:p>
            <a:r>
              <a:rPr lang="es-ES" sz="3600" b="1" dirty="0">
                <a:solidFill>
                  <a:srgbClr val="002060"/>
                </a:solidFill>
              </a:rPr>
              <a:t>IRPF</a:t>
            </a:r>
          </a:p>
        </p:txBody>
      </p:sp>
      <p:pic>
        <p:nvPicPr>
          <p:cNvPr id="7" name="Imagen 6" descr="Un dibujo animado&#10;&#10;Descripción generada automáticamente con confianza baja">
            <a:extLst>
              <a:ext uri="{FF2B5EF4-FFF2-40B4-BE49-F238E27FC236}">
                <a16:creationId xmlns:a16="http://schemas.microsoft.com/office/drawing/2014/main" id="{175FAC6B-A857-3FD5-ECCD-257B6AD88C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4689" y="5408692"/>
            <a:ext cx="3013881" cy="1320090"/>
          </a:xfrm>
          <a:prstGeom prst="rect">
            <a:avLst/>
          </a:prstGeom>
        </p:spPr>
      </p:pic>
      <p:sp>
        <p:nvSpPr>
          <p:cNvPr id="8" name="CuadroTexto 7">
            <a:extLst>
              <a:ext uri="{FF2B5EF4-FFF2-40B4-BE49-F238E27FC236}">
                <a16:creationId xmlns:a16="http://schemas.microsoft.com/office/drawing/2014/main" id="{EB379AAA-61DB-31C4-B638-24080A9A0F4E}"/>
              </a:ext>
            </a:extLst>
          </p:cNvPr>
          <p:cNvSpPr txBox="1"/>
          <p:nvPr/>
        </p:nvSpPr>
        <p:spPr>
          <a:xfrm>
            <a:off x="242950" y="129218"/>
            <a:ext cx="6848350" cy="369332"/>
          </a:xfrm>
          <a:prstGeom prst="rect">
            <a:avLst/>
          </a:prstGeom>
          <a:noFill/>
        </p:spPr>
        <p:txBody>
          <a:bodyPr wrap="none" rtlCol="0">
            <a:spAutoFit/>
          </a:bodyPr>
          <a:lstStyle/>
          <a:p>
            <a:r>
              <a:rPr lang="es-ES" sz="1800" b="1" dirty="0">
                <a:solidFill>
                  <a:srgbClr val="0070C0"/>
                </a:solidFill>
              </a:rPr>
              <a:t>FISCALIDAD EN EL ENTORNO DEL PATRIMONIO INMOBILIARIO</a:t>
            </a:r>
            <a:endParaRPr lang="es-ES" dirty="0"/>
          </a:p>
        </p:txBody>
      </p:sp>
      <p:pic>
        <p:nvPicPr>
          <p:cNvPr id="10" name="Imagen 9" descr="Interfaz de usuario gráfica&#10;&#10;Descripción generada automáticamente">
            <a:extLst>
              <a:ext uri="{FF2B5EF4-FFF2-40B4-BE49-F238E27FC236}">
                <a16:creationId xmlns:a16="http://schemas.microsoft.com/office/drawing/2014/main" id="{9F179F66-E7B8-8498-B28E-510FD82FB5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7749" y="5271354"/>
            <a:ext cx="2868694" cy="1480970"/>
          </a:xfrm>
          <a:prstGeom prst="rect">
            <a:avLst/>
          </a:prstGeom>
        </p:spPr>
      </p:pic>
      <p:sp>
        <p:nvSpPr>
          <p:cNvPr id="6" name="CuadroTexto 5">
            <a:extLst>
              <a:ext uri="{FF2B5EF4-FFF2-40B4-BE49-F238E27FC236}">
                <a16:creationId xmlns:a16="http://schemas.microsoft.com/office/drawing/2014/main" id="{0052CDAC-E916-84B2-D20A-16221B33AB42}"/>
              </a:ext>
            </a:extLst>
          </p:cNvPr>
          <p:cNvSpPr txBox="1"/>
          <p:nvPr/>
        </p:nvSpPr>
        <p:spPr>
          <a:xfrm flipH="1">
            <a:off x="3444573" y="655500"/>
            <a:ext cx="6987523" cy="646331"/>
          </a:xfrm>
          <a:prstGeom prst="rect">
            <a:avLst/>
          </a:prstGeom>
          <a:noFill/>
        </p:spPr>
        <p:txBody>
          <a:bodyPr wrap="square" rtlCol="0">
            <a:spAutoFit/>
          </a:bodyPr>
          <a:lstStyle/>
          <a:p>
            <a:r>
              <a:rPr lang="es-ES" b="1" dirty="0">
                <a:solidFill>
                  <a:srgbClr val="0070C0"/>
                </a:solidFill>
              </a:rPr>
              <a:t>RETENCIONES SOBRE RENDIMIENTOS DEL CAPITAL INMOBILIARIO (ALQUILERES DE LOCALES Y OFICINAS)</a:t>
            </a:r>
          </a:p>
        </p:txBody>
      </p:sp>
      <p:sp>
        <p:nvSpPr>
          <p:cNvPr id="3" name="CuadroTexto 2">
            <a:extLst>
              <a:ext uri="{FF2B5EF4-FFF2-40B4-BE49-F238E27FC236}">
                <a16:creationId xmlns:a16="http://schemas.microsoft.com/office/drawing/2014/main" id="{F374B272-AA53-69DA-72B5-66E047BB9721}"/>
              </a:ext>
            </a:extLst>
          </p:cNvPr>
          <p:cNvSpPr txBox="1"/>
          <p:nvPr/>
        </p:nvSpPr>
        <p:spPr>
          <a:xfrm>
            <a:off x="1187355" y="1743089"/>
            <a:ext cx="10112991" cy="3416320"/>
          </a:xfrm>
          <a:prstGeom prst="rect">
            <a:avLst/>
          </a:prstGeom>
          <a:noFill/>
        </p:spPr>
        <p:txBody>
          <a:bodyPr wrap="square" rtlCol="0">
            <a:spAutoFit/>
          </a:bodyPr>
          <a:lstStyle/>
          <a:p>
            <a:r>
              <a:rPr lang="es-ES" dirty="0"/>
              <a:t>Con carácter general, los empresarios y profesionales están obligados a retener un </a:t>
            </a:r>
            <a:r>
              <a:rPr lang="es-ES" b="1" u="sng" dirty="0"/>
              <a:t>19% </a:t>
            </a:r>
            <a:r>
              <a:rPr lang="es-ES" dirty="0"/>
              <a:t>de las rentas satisfechas por el alquiler o subarriendo de bienes inmuebles urbanos.</a:t>
            </a:r>
          </a:p>
          <a:p>
            <a:endParaRPr lang="es-ES" dirty="0"/>
          </a:p>
          <a:p>
            <a:r>
              <a:rPr lang="es-ES" b="1" dirty="0"/>
              <a:t>El inquilino ha de ser empresario o profesional en el ejercicio de su actividad</a:t>
            </a:r>
            <a:r>
              <a:rPr lang="es-ES" dirty="0"/>
              <a:t>. Los particulares en ningún caso están obligados a practicar retención por alquiler.</a:t>
            </a:r>
          </a:p>
          <a:p>
            <a:r>
              <a:rPr lang="es-ES" dirty="0"/>
              <a:t>Trimestralmente el arrendatario deberá presentar el </a:t>
            </a:r>
            <a:r>
              <a:rPr lang="es-ES" b="1" dirty="0"/>
              <a:t>modelo 115 </a:t>
            </a:r>
            <a:r>
              <a:rPr lang="es-ES" dirty="0"/>
              <a:t>e ingresar las retenciones y anualmente (en enero) el </a:t>
            </a:r>
            <a:r>
              <a:rPr lang="es-ES" b="1" dirty="0"/>
              <a:t>modelo informativo 180.</a:t>
            </a:r>
          </a:p>
          <a:p>
            <a:endParaRPr lang="es-ES" b="1" dirty="0"/>
          </a:p>
          <a:p>
            <a:r>
              <a:rPr lang="es-ES" dirty="0"/>
              <a:t>Si el arrendador es persona jurídica, aunque no tribute en </a:t>
            </a:r>
            <a:r>
              <a:rPr lang="es-ES" b="1" dirty="0"/>
              <a:t>IRPF</a:t>
            </a:r>
            <a:r>
              <a:rPr lang="es-ES" dirty="0"/>
              <a:t>, se le aplicará el mismo tipo de retención del 19%, pero a cuenta del </a:t>
            </a:r>
            <a:r>
              <a:rPr lang="es-ES" b="1" dirty="0"/>
              <a:t>Impuesto de Sociedades</a:t>
            </a:r>
            <a:r>
              <a:rPr lang="es-ES" dirty="0"/>
              <a:t>.</a:t>
            </a:r>
          </a:p>
          <a:p>
            <a:r>
              <a:rPr lang="es-ES" dirty="0"/>
              <a:t>Si el arrendatario es persona jurídica, aunque no desarrolle actividades económicas, está obligado a retener.</a:t>
            </a:r>
          </a:p>
        </p:txBody>
      </p:sp>
    </p:spTree>
    <p:extLst>
      <p:ext uri="{BB962C8B-B14F-4D97-AF65-F5344CB8AC3E}">
        <p14:creationId xmlns:p14="http://schemas.microsoft.com/office/powerpoint/2010/main" val="5737188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8C6521F1-7FBE-BB51-D164-0745B7A7BDF6}"/>
              </a:ext>
            </a:extLst>
          </p:cNvPr>
          <p:cNvSpPr txBox="1"/>
          <p:nvPr/>
        </p:nvSpPr>
        <p:spPr>
          <a:xfrm>
            <a:off x="2141070" y="655500"/>
            <a:ext cx="1061509" cy="646331"/>
          </a:xfrm>
          <a:prstGeom prst="rect">
            <a:avLst/>
          </a:prstGeom>
          <a:noFill/>
        </p:spPr>
        <p:txBody>
          <a:bodyPr wrap="none" rtlCol="0">
            <a:spAutoFit/>
          </a:bodyPr>
          <a:lstStyle/>
          <a:p>
            <a:r>
              <a:rPr lang="es-ES" sz="3600" b="1" dirty="0">
                <a:solidFill>
                  <a:srgbClr val="002060"/>
                </a:solidFill>
              </a:rPr>
              <a:t>IRPF</a:t>
            </a:r>
          </a:p>
        </p:txBody>
      </p:sp>
      <p:pic>
        <p:nvPicPr>
          <p:cNvPr id="7" name="Imagen 6" descr="Un dibujo animado&#10;&#10;Descripción generada automáticamente con confianza baja">
            <a:extLst>
              <a:ext uri="{FF2B5EF4-FFF2-40B4-BE49-F238E27FC236}">
                <a16:creationId xmlns:a16="http://schemas.microsoft.com/office/drawing/2014/main" id="{175FAC6B-A857-3FD5-ECCD-257B6AD88C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4689" y="5408692"/>
            <a:ext cx="3013881" cy="1320090"/>
          </a:xfrm>
          <a:prstGeom prst="rect">
            <a:avLst/>
          </a:prstGeom>
        </p:spPr>
      </p:pic>
      <p:sp>
        <p:nvSpPr>
          <p:cNvPr id="8" name="CuadroTexto 7">
            <a:extLst>
              <a:ext uri="{FF2B5EF4-FFF2-40B4-BE49-F238E27FC236}">
                <a16:creationId xmlns:a16="http://schemas.microsoft.com/office/drawing/2014/main" id="{EB379AAA-61DB-31C4-B638-24080A9A0F4E}"/>
              </a:ext>
            </a:extLst>
          </p:cNvPr>
          <p:cNvSpPr txBox="1"/>
          <p:nvPr/>
        </p:nvSpPr>
        <p:spPr>
          <a:xfrm>
            <a:off x="242950" y="129218"/>
            <a:ext cx="6848350" cy="369332"/>
          </a:xfrm>
          <a:prstGeom prst="rect">
            <a:avLst/>
          </a:prstGeom>
          <a:noFill/>
        </p:spPr>
        <p:txBody>
          <a:bodyPr wrap="none" rtlCol="0">
            <a:spAutoFit/>
          </a:bodyPr>
          <a:lstStyle/>
          <a:p>
            <a:r>
              <a:rPr lang="es-ES" sz="1800" b="1" dirty="0">
                <a:solidFill>
                  <a:srgbClr val="0070C0"/>
                </a:solidFill>
              </a:rPr>
              <a:t>FISCALIDAD EN EL ENTORNO DEL PATRIMONIO INMOBILIARIO</a:t>
            </a:r>
            <a:endParaRPr lang="es-ES" dirty="0"/>
          </a:p>
        </p:txBody>
      </p:sp>
      <p:pic>
        <p:nvPicPr>
          <p:cNvPr id="10" name="Imagen 9" descr="Interfaz de usuario gráfica&#10;&#10;Descripción generada automáticamente">
            <a:extLst>
              <a:ext uri="{FF2B5EF4-FFF2-40B4-BE49-F238E27FC236}">
                <a16:creationId xmlns:a16="http://schemas.microsoft.com/office/drawing/2014/main" id="{9F179F66-E7B8-8498-B28E-510FD82FB5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7749" y="5271354"/>
            <a:ext cx="2868694" cy="1480970"/>
          </a:xfrm>
          <a:prstGeom prst="rect">
            <a:avLst/>
          </a:prstGeom>
        </p:spPr>
      </p:pic>
      <p:sp>
        <p:nvSpPr>
          <p:cNvPr id="6" name="CuadroTexto 5">
            <a:extLst>
              <a:ext uri="{FF2B5EF4-FFF2-40B4-BE49-F238E27FC236}">
                <a16:creationId xmlns:a16="http://schemas.microsoft.com/office/drawing/2014/main" id="{0052CDAC-E916-84B2-D20A-16221B33AB42}"/>
              </a:ext>
            </a:extLst>
          </p:cNvPr>
          <p:cNvSpPr txBox="1"/>
          <p:nvPr/>
        </p:nvSpPr>
        <p:spPr>
          <a:xfrm flipH="1">
            <a:off x="3444573" y="655500"/>
            <a:ext cx="6987523" cy="646331"/>
          </a:xfrm>
          <a:prstGeom prst="rect">
            <a:avLst/>
          </a:prstGeom>
          <a:noFill/>
        </p:spPr>
        <p:txBody>
          <a:bodyPr wrap="square" rtlCol="0">
            <a:spAutoFit/>
          </a:bodyPr>
          <a:lstStyle/>
          <a:p>
            <a:r>
              <a:rPr lang="es-ES" b="1" dirty="0">
                <a:solidFill>
                  <a:srgbClr val="0070C0"/>
                </a:solidFill>
              </a:rPr>
              <a:t>RETENCIONES EN LA ADQUISICIÓN DE INMUEBLES A NO RESIDENTES SIN ESTABLECIMIENTO PERMANENTE. MODELO 211</a:t>
            </a:r>
          </a:p>
        </p:txBody>
      </p:sp>
      <p:sp>
        <p:nvSpPr>
          <p:cNvPr id="3" name="CuadroTexto 2">
            <a:extLst>
              <a:ext uri="{FF2B5EF4-FFF2-40B4-BE49-F238E27FC236}">
                <a16:creationId xmlns:a16="http://schemas.microsoft.com/office/drawing/2014/main" id="{F374B272-AA53-69DA-72B5-66E047BB9721}"/>
              </a:ext>
            </a:extLst>
          </p:cNvPr>
          <p:cNvSpPr txBox="1"/>
          <p:nvPr/>
        </p:nvSpPr>
        <p:spPr>
          <a:xfrm>
            <a:off x="2141070" y="2020088"/>
            <a:ext cx="7670042" cy="2585323"/>
          </a:xfrm>
          <a:prstGeom prst="rect">
            <a:avLst/>
          </a:prstGeom>
          <a:noFill/>
        </p:spPr>
        <p:txBody>
          <a:bodyPr wrap="square" rtlCol="0">
            <a:spAutoFit/>
          </a:bodyPr>
          <a:lstStyle/>
          <a:p>
            <a:r>
              <a:rPr lang="es-ES" dirty="0"/>
              <a:t>Cuando un no residente vende un inmueble sito en España, el adquirente tiene obligación de practicar una </a:t>
            </a:r>
            <a:r>
              <a:rPr lang="es-ES" b="1" dirty="0"/>
              <a:t>retención del 3% sobre el precio de venta </a:t>
            </a:r>
            <a:r>
              <a:rPr lang="es-ES" dirty="0"/>
              <a:t>e ingresarla en la Agencia Tributaria mediante la presentación del </a:t>
            </a:r>
            <a:r>
              <a:rPr lang="es-ES" b="1" dirty="0"/>
              <a:t>modelo 211</a:t>
            </a:r>
            <a:r>
              <a:rPr lang="es-ES" dirty="0"/>
              <a:t>.</a:t>
            </a:r>
          </a:p>
          <a:p>
            <a:r>
              <a:rPr lang="es-ES" dirty="0"/>
              <a:t>El </a:t>
            </a:r>
            <a:r>
              <a:rPr lang="es-ES" b="1" dirty="0"/>
              <a:t>plazo</a:t>
            </a:r>
            <a:r>
              <a:rPr lang="es-ES" dirty="0"/>
              <a:t> para dicha presentación es de </a:t>
            </a:r>
            <a:r>
              <a:rPr lang="es-ES" b="1" dirty="0"/>
              <a:t>un mes </a:t>
            </a:r>
            <a:r>
              <a:rPr lang="es-ES" dirty="0"/>
              <a:t>desde la fecha de venta.</a:t>
            </a:r>
          </a:p>
          <a:p>
            <a:r>
              <a:rPr lang="es-ES" dirty="0"/>
              <a:t>La retención practicada tiene la consideración de pago a cuenta por la posible ganancia patrimonial que la transmisión generara para el no residente.</a:t>
            </a:r>
          </a:p>
        </p:txBody>
      </p:sp>
    </p:spTree>
    <p:extLst>
      <p:ext uri="{BB962C8B-B14F-4D97-AF65-F5344CB8AC3E}">
        <p14:creationId xmlns:p14="http://schemas.microsoft.com/office/powerpoint/2010/main" val="1729835916"/>
      </p:ext>
    </p:extLst>
  </p:cSld>
  <p:clrMapOvr>
    <a:masterClrMapping/>
  </p:clrMapOvr>
</p:sld>
</file>

<file path=ppt/theme/theme1.xml><?xml version="1.0" encoding="utf-8"?>
<a:theme xmlns:a="http://schemas.openxmlformats.org/drawingml/2006/main" name="Espiral">
  <a:themeElements>
    <a:clrScheme name="Espiral">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Espiral">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Espiral">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4676</TotalTime>
  <Words>15449</Words>
  <Application>Microsoft Office PowerPoint</Application>
  <PresentationFormat>Panorámica</PresentationFormat>
  <Paragraphs>1156</Paragraphs>
  <Slides>32</Slides>
  <Notes>0</Notes>
  <HiddenSlides>0</HiddenSlides>
  <MMClips>0</MMClips>
  <ScaleCrop>false</ScaleCrop>
  <HeadingPairs>
    <vt:vector size="8" baseType="variant">
      <vt:variant>
        <vt:lpstr>Fuentes usadas</vt:lpstr>
      </vt:variant>
      <vt:variant>
        <vt:i4>5</vt:i4>
      </vt:variant>
      <vt:variant>
        <vt:lpstr>Tema</vt:lpstr>
      </vt:variant>
      <vt:variant>
        <vt:i4>1</vt:i4>
      </vt:variant>
      <vt:variant>
        <vt:lpstr>Servidores OLE incrustados</vt:lpstr>
      </vt:variant>
      <vt:variant>
        <vt:i4>1</vt:i4>
      </vt:variant>
      <vt:variant>
        <vt:lpstr>Títulos de diapositiva</vt:lpstr>
      </vt:variant>
      <vt:variant>
        <vt:i4>32</vt:i4>
      </vt:variant>
    </vt:vector>
  </HeadingPairs>
  <TitlesOfParts>
    <vt:vector size="39" baseType="lpstr">
      <vt:lpstr>Arial</vt:lpstr>
      <vt:lpstr>Calibri</vt:lpstr>
      <vt:lpstr>Century Gothic</vt:lpstr>
      <vt:lpstr>Segoe UI Symbol</vt:lpstr>
      <vt:lpstr>Wingdings 3</vt:lpstr>
      <vt:lpstr>Espiral</vt:lpstr>
      <vt:lpstr>Document</vt:lpstr>
      <vt:lpstr>FISCALIDAD EN EL ENTORNO DEL PATRIMONIO INMOBILIARIO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FISCALIDAD EN EL ENTORNO DEL PATRIMONIO INMOBILIARIO</dc:title>
  <dc:creator>Andrés Galeano</dc:creator>
  <cp:lastModifiedBy>Andrés Galeano</cp:lastModifiedBy>
  <cp:revision>24</cp:revision>
  <dcterms:created xsi:type="dcterms:W3CDTF">2022-06-01T09:52:48Z</dcterms:created>
  <dcterms:modified xsi:type="dcterms:W3CDTF">2022-06-09T15:30:50Z</dcterms:modified>
</cp:coreProperties>
</file>